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6"/>
  </p:notesMasterIdLst>
  <p:sldIdLst>
    <p:sldId id="256" r:id="rId2"/>
    <p:sldId id="1290" r:id="rId3"/>
    <p:sldId id="350" r:id="rId4"/>
    <p:sldId id="1254" r:id="rId5"/>
    <p:sldId id="1217" r:id="rId6"/>
    <p:sldId id="1284" r:id="rId7"/>
    <p:sldId id="1219" r:id="rId8"/>
    <p:sldId id="1255" r:id="rId9"/>
    <p:sldId id="1247" r:id="rId10"/>
    <p:sldId id="1257" r:id="rId11"/>
    <p:sldId id="1250" r:id="rId12"/>
    <p:sldId id="1286" r:id="rId13"/>
    <p:sldId id="1279" r:id="rId14"/>
    <p:sldId id="1253" r:id="rId15"/>
    <p:sldId id="1263" r:id="rId16"/>
    <p:sldId id="1278" r:id="rId17"/>
    <p:sldId id="1260" r:id="rId18"/>
    <p:sldId id="1261" r:id="rId19"/>
    <p:sldId id="1280" r:id="rId20"/>
    <p:sldId id="1287" r:id="rId21"/>
    <p:sldId id="1267" r:id="rId22"/>
    <p:sldId id="1264" r:id="rId23"/>
    <p:sldId id="1322" r:id="rId24"/>
    <p:sldId id="1266" r:id="rId25"/>
    <p:sldId id="1288" r:id="rId26"/>
    <p:sldId id="1323" r:id="rId27"/>
    <p:sldId id="1268" r:id="rId28"/>
    <p:sldId id="1289" r:id="rId29"/>
    <p:sldId id="1269" r:id="rId30"/>
    <p:sldId id="1270" r:id="rId31"/>
    <p:sldId id="1271" r:id="rId32"/>
    <p:sldId id="1274" r:id="rId33"/>
    <p:sldId id="1272" r:id="rId34"/>
    <p:sldId id="1291" r:id="rId35"/>
    <p:sldId id="1281" r:id="rId36"/>
    <p:sldId id="1275" r:id="rId37"/>
    <p:sldId id="1276" r:id="rId38"/>
    <p:sldId id="1277" r:id="rId39"/>
    <p:sldId id="1282" r:id="rId40"/>
    <p:sldId id="1292" r:id="rId41"/>
    <p:sldId id="1293" r:id="rId42"/>
    <p:sldId id="1294" r:id="rId43"/>
    <p:sldId id="1295" r:id="rId44"/>
    <p:sldId id="1296" r:id="rId45"/>
    <p:sldId id="1297" r:id="rId46"/>
    <p:sldId id="1298" r:id="rId47"/>
    <p:sldId id="1299" r:id="rId48"/>
    <p:sldId id="1300" r:id="rId49"/>
    <p:sldId id="1301" r:id="rId50"/>
    <p:sldId id="1302" r:id="rId51"/>
    <p:sldId id="1303" r:id="rId52"/>
    <p:sldId id="1319" r:id="rId53"/>
    <p:sldId id="1320" r:id="rId54"/>
    <p:sldId id="1321" r:id="rId5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102"/>
    <p:restoredTop sz="82858"/>
  </p:normalViewPr>
  <p:slideViewPr>
    <p:cSldViewPr snapToGrid="0" snapToObjects="1">
      <p:cViewPr varScale="1">
        <p:scale>
          <a:sx n="170" d="100"/>
          <a:sy n="170" d="100"/>
        </p:scale>
        <p:origin x="2048" y="176"/>
      </p:cViewPr>
      <p:guideLst/>
    </p:cSldViewPr>
  </p:slideViewPr>
  <p:outlineViewPr>
    <p:cViewPr>
      <p:scale>
        <a:sx n="33" d="100"/>
        <a:sy n="33" d="100"/>
      </p:scale>
      <p:origin x="0" y="-688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6" d="100"/>
          <a:sy n="86" d="100"/>
        </p:scale>
        <p:origin x="2720" y="21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D93BB2-0CF2-674C-A455-8A0DAB3DFFE0}" type="datetimeFigureOut">
              <a:rPr lang="en-US" smtClean="0"/>
              <a:t>11/16/22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1B5F32-EE00-0545-A6AA-EA024B23A8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613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1806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4x2 + 3x1 = 11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7993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2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</a:rPr>
                        <m:t>4×2+3×1=11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2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i="0" smtClean="0">
                    <a:latin typeface="Cambria Math" charset="0"/>
                  </a:rPr>
                  <a:t>4×2+3×1=11</a:t>
                </a:r>
                <a:endParaRPr lang="en-US" dirty="0"/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481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8430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0711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4645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2888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6003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4242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175537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7674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05192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95328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Activation</a:t>
            </a:r>
            <a:r>
              <a:rPr lang="en-US" baseline="0" dirty="0"/>
              <a:t> function – non-constant, bounded, continuous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1980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46818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 augmentation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253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Activation</a:t>
            </a:r>
            <a:r>
              <a:rPr lang="en-US" baseline="0" dirty="0"/>
              <a:t> function – non-constant, bounded, continuous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198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955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6035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7944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the lecture</a:t>
            </a:r>
            <a:r>
              <a:rPr lang="en-US" baseline="0" dirty="0"/>
              <a:t> I wish I have 6 chalkboards to utilize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8484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4x2 + 3x1 = 11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5666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4x2 + 3x1 = 11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634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11/16/22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5669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11/16/22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446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11/16/22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7823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11/16/22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8123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11/16/22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348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11/16/22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680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11/16/22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864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11/16/22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35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11/16/22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237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11/16/22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2851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11/16/22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619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4E38F9-AF6C-4941-9980-A5BFFCFC0FDD}" type="datetimeFigureOut">
              <a:rPr lang="en-US" smtClean="0"/>
              <a:t>11/16/22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070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8.png"/><Relationship Id="rId7" Type="http://schemas.openxmlformats.org/officeDocument/2006/relationships/image" Target="../media/image8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10" Type="http://schemas.openxmlformats.org/officeDocument/2006/relationships/image" Target="../media/image10.tiff"/><Relationship Id="rId4" Type="http://schemas.openxmlformats.org/officeDocument/2006/relationships/image" Target="../media/image9.tiff"/><Relationship Id="rId9" Type="http://schemas.openxmlformats.org/officeDocument/2006/relationships/image" Target="../media/image6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tiff"/><Relationship Id="rId4" Type="http://schemas.openxmlformats.org/officeDocument/2006/relationships/hyperlink" Target="https://towardsdatascience.com/activation-functions-neural-networks-1cbd9f8d91d6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tiff"/><Relationship Id="rId4" Type="http://schemas.openxmlformats.org/officeDocument/2006/relationships/image" Target="../media/image17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tiff"/><Relationship Id="rId5" Type="http://schemas.openxmlformats.org/officeDocument/2006/relationships/image" Target="../media/image18.tiff"/><Relationship Id="rId4" Type="http://schemas.openxmlformats.org/officeDocument/2006/relationships/image" Target="../media/image17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.png"/><Relationship Id="rId4" Type="http://schemas.openxmlformats.org/officeDocument/2006/relationships/image" Target="../media/image11.tiff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tiff"/><Relationship Id="rId4" Type="http://schemas.openxmlformats.org/officeDocument/2006/relationships/image" Target="../media/image20.tif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11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21.tiff"/><Relationship Id="rId4" Type="http://schemas.openxmlformats.org/officeDocument/2006/relationships/image" Target="../media/image20.tiff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tiff"/><Relationship Id="rId5" Type="http://schemas.openxmlformats.org/officeDocument/2006/relationships/image" Target="../media/image160.png"/><Relationship Id="rId4" Type="http://schemas.openxmlformats.org/officeDocument/2006/relationships/image" Target="../media/image22.tif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22.tif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tif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tif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tiff"/><Relationship Id="rId5" Type="http://schemas.openxmlformats.org/officeDocument/2006/relationships/image" Target="../media/image23.tiff"/><Relationship Id="rId4" Type="http://schemas.openxmlformats.org/officeDocument/2006/relationships/image" Target="../media/image11.tiff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tiff"/><Relationship Id="rId3" Type="http://schemas.openxmlformats.org/officeDocument/2006/relationships/image" Target="../media/image42.png"/><Relationship Id="rId7" Type="http://schemas.openxmlformats.org/officeDocument/2006/relationships/image" Target="../media/image30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tiff"/><Relationship Id="rId5" Type="http://schemas.openxmlformats.org/officeDocument/2006/relationships/image" Target="../media/image23.tiff"/><Relationship Id="rId4" Type="http://schemas.openxmlformats.org/officeDocument/2006/relationships/image" Target="../media/image27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tiff"/><Relationship Id="rId4" Type="http://schemas.openxmlformats.org/officeDocument/2006/relationships/image" Target="../media/image45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tiff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image" Target="../media/image12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tiff"/><Relationship Id="rId5" Type="http://schemas.openxmlformats.org/officeDocument/2006/relationships/image" Target="../media/image29.tiff"/><Relationship Id="rId4" Type="http://schemas.openxmlformats.org/officeDocument/2006/relationships/image" Target="../media/image28.tif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tif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tif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tif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tiff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eetup.com/Le-Mans-School-of-AI/photos/29159837/477498782/" TargetMode="External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3764" y="1112635"/>
            <a:ext cx="9798996" cy="23876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CSE 417T</a:t>
            </a:r>
            <a:br>
              <a:rPr lang="en-US" dirty="0"/>
            </a:br>
            <a:r>
              <a:rPr lang="en-US" dirty="0"/>
              <a:t>Introduction to Machine Learning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663764" y="4774414"/>
            <a:ext cx="11528236" cy="1655762"/>
          </a:xfrm>
        </p:spPr>
        <p:txBody>
          <a:bodyPr>
            <a:normAutofit/>
          </a:bodyPr>
          <a:lstStyle/>
          <a:p>
            <a:endParaRPr lang="en-US" dirty="0"/>
          </a:p>
          <a:p>
            <a:pPr algn="l"/>
            <a:r>
              <a:rPr lang="en-US" sz="3600" dirty="0"/>
              <a:t>Lecture 20</a:t>
            </a:r>
            <a:br>
              <a:rPr lang="en-US" sz="3600" dirty="0"/>
            </a:br>
            <a:r>
              <a:rPr lang="en-US" sz="3600" dirty="0"/>
              <a:t>Instructor: </a:t>
            </a:r>
            <a:r>
              <a:rPr lang="en-US" sz="3600" dirty="0" err="1"/>
              <a:t>Chien</a:t>
            </a:r>
            <a:r>
              <a:rPr lang="en-US" sz="3600" dirty="0"/>
              <a:t>-Ju (CJ) Ho</a:t>
            </a:r>
          </a:p>
        </p:txBody>
      </p:sp>
    </p:spTree>
    <p:extLst>
      <p:ext uri="{BB962C8B-B14F-4D97-AF65-F5344CB8AC3E}">
        <p14:creationId xmlns:p14="http://schemas.microsoft.com/office/powerpoint/2010/main" val="24772290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 MLP From Data?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66661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Given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and the network structure, how to learn the “weights” (i.e., the weight vectors of every Perceptron)?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Computationally challenging due to the ”sign” function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666615"/>
              </a:xfrm>
              <a:blipFill rotWithShape="0">
                <a:blip r:embed="rId3"/>
                <a:stretch>
                  <a:fillRect l="-1043" t="-20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5861" y="2857878"/>
            <a:ext cx="3576237" cy="264231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/>
              <p:cNvSpPr/>
              <p:nvPr/>
            </p:nvSpPr>
            <p:spPr>
              <a:xfrm>
                <a:off x="4859283" y="4012763"/>
                <a:ext cx="530891" cy="48704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Oval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9283" y="4012763"/>
                <a:ext cx="530891" cy="487048"/>
              </a:xfrm>
              <a:prstGeom prst="ellipse">
                <a:avLst/>
              </a:prstGeom>
              <a:blipFill rotWithShape="0">
                <a:blip r:embed="rId5"/>
                <a:stretch>
                  <a:fillRect l="-8046" r="-919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/>
              <p:cNvSpPr/>
              <p:nvPr/>
            </p:nvSpPr>
            <p:spPr>
              <a:xfrm>
                <a:off x="4859283" y="5013061"/>
                <a:ext cx="530891" cy="48704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Oval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9283" y="5013061"/>
                <a:ext cx="530891" cy="487048"/>
              </a:xfrm>
              <a:prstGeom prst="ellipse">
                <a:avLst/>
              </a:prstGeom>
              <a:blipFill rotWithShape="0">
                <a:blip r:embed="rId6"/>
                <a:stretch>
                  <a:fillRect l="-804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24387" y="2778249"/>
            <a:ext cx="5866173" cy="27138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Oval 7"/>
              <p:cNvSpPr/>
              <p:nvPr/>
            </p:nvSpPr>
            <p:spPr>
              <a:xfrm>
                <a:off x="2668312" y="3909688"/>
                <a:ext cx="530891" cy="48704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Oval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8312" y="3909688"/>
                <a:ext cx="530891" cy="487048"/>
              </a:xfrm>
              <a:prstGeom prst="ellipse">
                <a:avLst/>
              </a:prstGeom>
              <a:blipFill rotWithShape="0"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/>
              <p:cNvSpPr/>
              <p:nvPr/>
            </p:nvSpPr>
            <p:spPr>
              <a:xfrm>
                <a:off x="2668313" y="4873048"/>
                <a:ext cx="530891" cy="48704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Oval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8313" y="4873048"/>
                <a:ext cx="530891" cy="487048"/>
              </a:xfrm>
              <a:prstGeom prst="ellipse">
                <a:avLst/>
              </a:prstGeom>
              <a:blipFill rotWithShape="0"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28364" y="5715109"/>
            <a:ext cx="486866" cy="562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227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7083213" y="3475662"/>
                <a:ext cx="4689791" cy="876151"/>
              </a:xfrm>
            </p:spPr>
            <p:txBody>
              <a:bodyPr>
                <a:normAutofit fontScale="77500" lnSpcReduction="20000"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charset="0"/>
                      </a:rPr>
                      <m:t>𝜃</m:t>
                    </m:r>
                  </m:oMath>
                </a14:m>
                <a:r>
                  <a:rPr lang="en-US" sz="3600" dirty="0"/>
                  <a:t>: </a:t>
                </a:r>
                <a:r>
                  <a:rPr lang="en-US" sz="3600" dirty="0">
                    <a:solidFill>
                      <a:srgbClr val="C00000"/>
                    </a:solidFill>
                  </a:rPr>
                  <a:t>activation function</a:t>
                </a:r>
              </a:p>
              <a:p>
                <a:pPr marL="0" indent="0">
                  <a:buNone/>
                </a:pPr>
                <a:r>
                  <a:rPr lang="en-US" dirty="0"/>
                  <a:t>(Specify the “activation” of the neuron)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083213" y="3475662"/>
                <a:ext cx="4689791" cy="876151"/>
              </a:xfrm>
              <a:blipFill rotWithShape="0">
                <a:blip r:embed="rId2"/>
                <a:stretch>
                  <a:fillRect l="-1691" t="-18750" r="-390" b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701776"/>
            <a:ext cx="5985191" cy="3300075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6096000" y="4211012"/>
            <a:ext cx="944880" cy="114300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990600" y="1978025"/>
            <a:ext cx="10515600" cy="8761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 softened version of multi-layer Perceptron (MLP)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417E4CA-FF63-2544-B238-F8E995FAF24D}"/>
              </a:ext>
            </a:extLst>
          </p:cNvPr>
          <p:cNvSpPr txBox="1">
            <a:spLocks/>
          </p:cNvSpPr>
          <p:nvPr/>
        </p:nvSpPr>
        <p:spPr>
          <a:xfrm>
            <a:off x="7075718" y="4730047"/>
            <a:ext cx="4422987" cy="8761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(The activation function in the output layer is often separately considered)</a:t>
            </a:r>
          </a:p>
        </p:txBody>
      </p:sp>
    </p:spTree>
    <p:extLst>
      <p:ext uri="{BB962C8B-B14F-4D97-AF65-F5344CB8AC3E}">
        <p14:creationId xmlns:p14="http://schemas.microsoft.com/office/powerpoint/2010/main" val="6707835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Activation Function	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7419535" cy="4849495"/>
              </a:xfrm>
            </p:spPr>
            <p:txBody>
              <a:bodyPr>
                <a:noAutofit/>
              </a:bodyPr>
              <a:lstStyle/>
              <a:p>
                <a:r>
                  <a:rPr lang="en-US" sz="2400" dirty="0"/>
                  <a:t>Activation functions in Neural Networks</a:t>
                </a:r>
              </a:p>
              <a:p>
                <a:pPr lvl="1"/>
                <a:r>
                  <a:rPr lang="en-US" dirty="0"/>
                  <a:t>sign function: hard to optimize</a:t>
                </a:r>
              </a:p>
              <a:p>
                <a:pPr lvl="1"/>
                <a:r>
                  <a:rPr lang="en-US" dirty="0"/>
                  <a:t>linear function: the entire neural network is linear</a:t>
                </a:r>
              </a:p>
              <a:p>
                <a:pPr lvl="1"/>
                <a:r>
                  <a:rPr lang="en-US" dirty="0" err="1"/>
                  <a:t>tanh</a:t>
                </a:r>
                <a:r>
                  <a:rPr lang="en-US" dirty="0"/>
                  <a:t>: a softened version of sign</a:t>
                </a:r>
              </a:p>
              <a:p>
                <a:pPr lvl="2"/>
                <a14:m>
                  <m:oMath xmlns:m="http://schemas.openxmlformats.org/officeDocument/2006/math">
                    <m:func>
                      <m:funcPr>
                        <m:ctrlP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tanh</m:t>
                        </m:r>
                      </m:fName>
                      <m:e>
                        <m:d>
                          <m:d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𝑠</m:t>
                            </m:r>
                          </m:e>
                        </m:d>
                      </m:e>
                    </m:func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bg-BG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𝑠</m:t>
                            </m:r>
                          </m:sup>
                        </m:s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−</m:t>
                            </m:r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𝑠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𝑠</m:t>
                            </m:r>
                          </m:sup>
                        </m:s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−</m:t>
                            </m:r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𝑠</m:t>
                            </m:r>
                          </m:sup>
                        </m:sSup>
                      </m:den>
                    </m:f>
                  </m:oMath>
                </a14:m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dirty="0"/>
                  <a:t>Examine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tanh</m:t>
                        </m:r>
                      </m:fName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𝑠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func>
                  </m:oMath>
                </a14:m>
                <a:endParaRPr lang="en-US" sz="2400" dirty="0"/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tanh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𝑠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cs-CZ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cs-CZ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1 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when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 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𝑠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→∞</m:t>
                            </m:r>
                          </m:e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0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  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when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 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𝑠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=0</m:t>
                            </m:r>
                          </m:e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−1 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when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s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→∞</m:t>
                            </m:r>
                          </m:e>
                        </m:eqArr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sz="1200" dirty="0"/>
              </a:p>
              <a:p>
                <a:pPr lvl="1"/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𝜃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𝑠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tanh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⁡(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𝑠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𝜃</m:t>
                        </m:r>
                      </m:e>
                      <m:sup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𝑠</m:t>
                        </m:r>
                      </m:e>
                    </m:d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0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1−</m:t>
                    </m:r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𝜃</m:t>
                    </m:r>
                    <m:sSup>
                      <m:sSup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𝑠</m:t>
                            </m:r>
                          </m:e>
                        </m:d>
                      </m:e>
                      <m:sup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7419535" cy="4849495"/>
              </a:xfrm>
              <a:blipFill>
                <a:blip r:embed="rId3"/>
                <a:stretch>
                  <a:fillRect l="-1024" t="-1567" b="-663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8183" y="4392778"/>
            <a:ext cx="3153861" cy="2195335"/>
          </a:xfrm>
          <a:prstGeom prst="rect">
            <a:avLst/>
          </a:prstGeom>
        </p:spPr>
      </p:pic>
      <p:sp>
        <p:nvSpPr>
          <p:cNvPr id="13" name="Content Placeholder 2"/>
          <p:cNvSpPr txBox="1">
            <a:spLocks/>
          </p:cNvSpPr>
          <p:nvPr/>
        </p:nvSpPr>
        <p:spPr>
          <a:xfrm>
            <a:off x="1443344" y="2507567"/>
            <a:ext cx="7419535" cy="48494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0323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Activation Function	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10828868" cy="4849495"/>
              </a:xfrm>
            </p:spPr>
            <p:txBody>
              <a:bodyPr>
                <a:noAutofit/>
              </a:bodyPr>
              <a:lstStyle/>
              <a:p>
                <a:r>
                  <a:rPr lang="en-US" sz="2400" dirty="0"/>
                  <a:t>There are other activation functions with different benefits. However, it doesn’t impact our discussions, and we’ll focus 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tanh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⁡()</m:t>
                    </m:r>
                  </m:oMath>
                </a14:m>
                <a:r>
                  <a:rPr lang="en-US" sz="2400" dirty="0"/>
                  <a:t> as the activation function</a:t>
                </a:r>
              </a:p>
              <a:p>
                <a:r>
                  <a:rPr lang="en-US" sz="2400" dirty="0"/>
                  <a:t>A few more examples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10828868" cy="4849495"/>
              </a:xfrm>
              <a:blipFill>
                <a:blip r:embed="rId3"/>
                <a:stretch>
                  <a:fillRect l="-703" t="-15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Content Placeholder 2"/>
          <p:cNvSpPr txBox="1">
            <a:spLocks/>
          </p:cNvSpPr>
          <p:nvPr/>
        </p:nvSpPr>
        <p:spPr>
          <a:xfrm>
            <a:off x="1443344" y="2507567"/>
            <a:ext cx="7419535" cy="48494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993857" y="6497744"/>
            <a:ext cx="87291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https://towardsdatascience.com/activation-functions-neural-networks-1cbd9f8d91d6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5477" y="3024272"/>
            <a:ext cx="8567514" cy="3466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2051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8747621-F485-EA45-ACFB-EF430C19C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Lecture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2A36025-F8EC-0043-888F-5FF4C6DBFD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12" y="5928528"/>
            <a:ext cx="12080488" cy="834362"/>
          </a:xfrm>
        </p:spPr>
        <p:txBody>
          <a:bodyPr>
            <a:normAutofit fontScale="85000" lnSpcReduction="10000"/>
          </a:bodyPr>
          <a:lstStyle/>
          <a:p>
            <a:r>
              <a:rPr lang="en-US"/>
              <a:t>The notes are not intended to be comprehensive. </a:t>
            </a:r>
            <a:r>
              <a:rPr lang="en-US" dirty="0"/>
              <a:t>They should be accompanied by lectures and/or textbook.</a:t>
            </a:r>
          </a:p>
          <a:p>
            <a:r>
              <a:rPr lang="en-US" dirty="0"/>
              <a:t>Let me know if you spot errors.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F2A36025-F8EC-0043-888F-5FF4C6DBFDD2}"/>
              </a:ext>
            </a:extLst>
          </p:cNvPr>
          <p:cNvSpPr txBox="1">
            <a:spLocks/>
          </p:cNvSpPr>
          <p:nvPr/>
        </p:nvSpPr>
        <p:spPr>
          <a:xfrm>
            <a:off x="831850" y="4562475"/>
            <a:ext cx="9855200" cy="8343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36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44290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 of Today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998200" cy="4351338"/>
              </a:xfrm>
            </p:spPr>
            <p:txBody>
              <a:bodyPr/>
              <a:lstStyle/>
              <a:p>
                <a:r>
                  <a:rPr lang="en-US" dirty="0"/>
                  <a:t>Formally characterize Neural Networks (introduce notations)</a:t>
                </a:r>
              </a:p>
              <a:p>
                <a:endParaRPr lang="en-US" dirty="0"/>
              </a:p>
              <a:p>
                <a:r>
                  <a:rPr lang="en-US" dirty="0"/>
                  <a:t>Given a Neural Network hypothesis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h</m:t>
                    </m:r>
                  </m:oMath>
                </a14:m>
                <a:r>
                  <a:rPr lang="en-US" dirty="0"/>
                  <a:t>, how do we make prediction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h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  <a:p>
                <a:r>
                  <a:rPr lang="en-US" dirty="0"/>
                  <a:t>Given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</m:oMath>
                </a14:m>
                <a:r>
                  <a:rPr lang="en-US" dirty="0"/>
                  <a:t>, how do we learn a Neural Network hypothesis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998200" cy="4351338"/>
              </a:xfrm>
              <a:blipFill rotWithShape="0">
                <a:blip r:embed="rId2"/>
                <a:stretch>
                  <a:fillRect l="-998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744597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7049" y="1692805"/>
            <a:ext cx="10987617" cy="2852737"/>
          </a:xfrm>
        </p:spPr>
        <p:txBody>
          <a:bodyPr/>
          <a:lstStyle/>
          <a:p>
            <a:pPr algn="ctr"/>
            <a:r>
              <a:rPr lang="en-US" dirty="0"/>
              <a:t>Notations of Neural Networks (NN)</a:t>
            </a:r>
          </a:p>
        </p:txBody>
      </p:sp>
    </p:spTree>
    <p:extLst>
      <p:ext uri="{BB962C8B-B14F-4D97-AF65-F5344CB8AC3E}">
        <p14:creationId xmlns:p14="http://schemas.microsoft.com/office/powerpoint/2010/main" val="4337452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Notations of Neural Networks (NN)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Layers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ℓ=0</m:t>
                    </m:r>
                  </m:oMath>
                </a14:m>
                <a:r>
                  <a:rPr lang="zh-TW" alt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altLang="zh-TW" dirty="0"/>
                  <a:t>to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𝐿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Layer 0: input layer</a:t>
                </a:r>
              </a:p>
              <a:p>
                <a:pPr lvl="1"/>
                <a:r>
                  <a:rPr lang="en-US" dirty="0"/>
                  <a:t>Layer 1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𝐿</m:t>
                    </m:r>
                    <m:r>
                      <a:rPr lang="en-US" b="0" i="1" smtClean="0">
                        <a:latin typeface="Cambria Math" charset="0"/>
                      </a:rPr>
                      <m:t>−1</m:t>
                    </m:r>
                  </m:oMath>
                </a14:m>
                <a:r>
                  <a:rPr lang="en-US" dirty="0"/>
                  <a:t>: hidden layers</a:t>
                </a:r>
              </a:p>
              <a:p>
                <a:pPr lvl="1"/>
                <a:r>
                  <a:rPr lang="en-US" dirty="0"/>
                  <a:t>Layer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𝐿</m:t>
                    </m:r>
                  </m:oMath>
                </a14:m>
                <a:r>
                  <a:rPr lang="en-US" dirty="0"/>
                  <a:t>: output layer</a:t>
                </a:r>
              </a:p>
              <a:p>
                <a:pPr lvl="1"/>
                <a:endParaRPr lang="en-US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𝑑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p>
                  </m:oMath>
                </a14:m>
                <a:r>
                  <a:rPr lang="en-US" dirty="0"/>
                  <a:t>: dimension of layer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ℓ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# nodes (excluding 1s) in the layer</a:t>
                </a:r>
              </a:p>
              <a:p>
                <a:pPr lvl="1"/>
                <a:endParaRPr lang="en-US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p>
                    <m:r>
                      <a:rPr lang="en-US" b="0" i="0" smtClean="0">
                        <a:latin typeface="Cambria Math" charset="0"/>
                      </a:rPr>
                      <m:t>:</m:t>
                    </m:r>
                  </m:oMath>
                </a14:m>
                <a:r>
                  <a:rPr lang="en-US" dirty="0"/>
                  <a:t> the nodes in layer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ℓ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(0)</m:t>
                        </m:r>
                      </m:sup>
                    </m:sSup>
                  </m:oMath>
                </a14:m>
                <a:r>
                  <a:rPr lang="en-US" dirty="0"/>
                  <a:t> is the input feature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bSup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/>
                  <a:t>is the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charset="0"/>
                      </a:rPr>
                      <m:t>𝑖</m:t>
                    </m:r>
                  </m:oMath>
                </a14:m>
                <a:r>
                  <a:rPr lang="en-US" dirty="0"/>
                  <a:t>-</a:t>
                </a:r>
                <a:r>
                  <a:rPr lang="en-US" dirty="0" err="1"/>
                  <a:t>th</a:t>
                </a:r>
                <a:r>
                  <a:rPr lang="en-US" dirty="0"/>
                  <a:t> node in layer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ℓ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086" t="-20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/>
          <p:cNvGrpSpPr/>
          <p:nvPr/>
        </p:nvGrpSpPr>
        <p:grpSpPr>
          <a:xfrm>
            <a:off x="6290542" y="2624666"/>
            <a:ext cx="5901458" cy="3169713"/>
            <a:chOff x="289560" y="2011680"/>
            <a:chExt cx="7264426" cy="4005411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9560" y="2011680"/>
              <a:ext cx="7264426" cy="4005411"/>
            </a:xfrm>
            <a:prstGeom prst="rect">
              <a:avLst/>
            </a:prstGeom>
          </p:spPr>
        </p:pic>
        <p:sp>
          <p:nvSpPr>
            <p:cNvPr id="7" name="Rounded Rectangle 6"/>
            <p:cNvSpPr/>
            <p:nvPr/>
          </p:nvSpPr>
          <p:spPr>
            <a:xfrm>
              <a:off x="6609106" y="4014385"/>
              <a:ext cx="944880" cy="11430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06110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Notations of Neural Networks (NN)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12014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A hypothesis in linear model is specified by the weights 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{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}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dirty="0"/>
                  <a:t>Similarly, a hypothesis in NN is characterized by the weights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{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} 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1≤ℓ≤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𝐿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             </a:t>
                </a:r>
                <a:r>
                  <a:rPr lang="en-US" dirty="0"/>
                  <a:t>layers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0≤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𝑖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≤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𝑑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(ℓ−1)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     </a:t>
                </a:r>
                <a:r>
                  <a:rPr lang="en-US" dirty="0"/>
                  <a:t>inputs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1≤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𝑗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≤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𝑑</m:t>
                        </m:r>
                      </m:e>
                      <m:sup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ℓ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         </a:t>
                </a:r>
                <a:r>
                  <a:rPr lang="en-US" dirty="0"/>
                  <a:t>outputs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1201400" cy="5032375"/>
              </a:xfrm>
              <a:blipFill>
                <a:blip r:embed="rId3"/>
                <a:stretch>
                  <a:fillRect l="-1019" t="-20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/>
          <p:cNvGrpSpPr/>
          <p:nvPr/>
        </p:nvGrpSpPr>
        <p:grpSpPr>
          <a:xfrm>
            <a:off x="5562600" y="3034225"/>
            <a:ext cx="5653981" cy="3036791"/>
            <a:chOff x="289560" y="2011680"/>
            <a:chExt cx="7264426" cy="4005411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9560" y="2011680"/>
              <a:ext cx="7264426" cy="4005411"/>
            </a:xfrm>
            <a:prstGeom prst="rect">
              <a:avLst/>
            </a:prstGeom>
          </p:spPr>
        </p:pic>
        <p:sp>
          <p:nvSpPr>
            <p:cNvPr id="9" name="Rounded Rectangle 8"/>
            <p:cNvSpPr/>
            <p:nvPr/>
          </p:nvSpPr>
          <p:spPr>
            <a:xfrm>
              <a:off x="6609106" y="4014385"/>
              <a:ext cx="944880" cy="11430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40213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Notations of Neural Networks (NN)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sz="2400" b="0" dirty="0"/>
                  <a:t>Notations so far: 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𝑑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p>
                  </m:oMath>
                </a14:m>
                <a:r>
                  <a:rPr lang="en-US" dirty="0"/>
                  <a:t>: dimension of layer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ℓ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p>
                    <m:r>
                      <a:rPr lang="en-US">
                        <a:latin typeface="Cambria Math" charset="0"/>
                      </a:rPr>
                      <m:t>:</m:t>
                    </m:r>
                  </m:oMath>
                </a14:m>
                <a:r>
                  <a:rPr lang="en-US" dirty="0"/>
                  <a:t> the nodes in layer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ℓ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bSup>
                  </m:oMath>
                </a14:m>
                <a:r>
                  <a:rPr lang="en-US" dirty="0"/>
                  <a:t>: weights; characterize hypothesis in NN 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Lastly, linear signal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𝑠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 (ℓ)</m:t>
                        </m:r>
                      </m:sup>
                    </m:sSubSup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is-I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=0</m:t>
                        </m:r>
                      </m:sub>
                      <m:sup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(ℓ−1)</m:t>
                            </m:r>
                          </m:sup>
                        </m:sSup>
                      </m:sup>
                      <m:e>
                        <m:sSubSup>
                          <m:sSubSup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(ℓ)</m:t>
                            </m:r>
                          </m:sup>
                        </m:sSubSup>
                        <m:sSubSup>
                          <m:sSubSup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(ℓ−1)</m:t>
                            </m:r>
                          </m:sup>
                        </m:sSubSup>
                      </m:e>
                    </m:nary>
                  </m:oMath>
                </a14:m>
                <a:r>
                  <a:rPr lang="en-US" sz="2400" b="0" i="1" dirty="0">
                    <a:solidFill>
                      <a:schemeClr val="accent1"/>
                    </a:solidFill>
                    <a:latin typeface="Cambria Math" charset="0"/>
                  </a:rPr>
                  <a:t> </a:t>
                </a:r>
              </a:p>
              <a:p>
                <a:pPr lvl="1"/>
                <a:endParaRPr lang="en-US" sz="800" b="0" dirty="0"/>
              </a:p>
              <a:p>
                <a:pPr lvl="1"/>
                <a:r>
                  <a:rPr lang="en-US" b="0" dirty="0"/>
                  <a:t>By definition:</a:t>
                </a:r>
                <a:r>
                  <a:rPr lang="en-US" b="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𝜃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ℓ</m:t>
                            </m:r>
                          </m:sup>
                        </m:sSubSup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3"/>
                <a:stretch>
                  <a:fillRect l="-844" t="-1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1562" y="5584186"/>
            <a:ext cx="2702756" cy="779900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7431616" y="1503891"/>
            <a:ext cx="3337984" cy="1792853"/>
            <a:chOff x="289560" y="2011680"/>
            <a:chExt cx="7264426" cy="4005411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9560" y="2011680"/>
              <a:ext cx="7264426" cy="4005411"/>
            </a:xfrm>
            <a:prstGeom prst="rect">
              <a:avLst/>
            </a:prstGeom>
          </p:spPr>
        </p:pic>
        <p:sp>
          <p:nvSpPr>
            <p:cNvPr id="9" name="Rounded Rectangle 8"/>
            <p:cNvSpPr/>
            <p:nvPr/>
          </p:nvSpPr>
          <p:spPr>
            <a:xfrm>
              <a:off x="6609106" y="4014385"/>
              <a:ext cx="944880" cy="11430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2222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628D1F-9694-D748-9B84-FDFDB1FD85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51AA68-7ABA-B04C-A2DE-70E316F151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Homework 5 is due December 2 (Friday)</a:t>
            </a:r>
          </a:p>
          <a:p>
            <a:endParaRPr lang="en-US" dirty="0"/>
          </a:p>
          <a:p>
            <a:r>
              <a:rPr lang="en-US" dirty="0"/>
              <a:t>Exam 2 will be on December 8 (Thursday)</a:t>
            </a:r>
          </a:p>
          <a:p>
            <a:pPr lvl="1"/>
            <a:r>
              <a:rPr lang="en-US" dirty="0"/>
              <a:t>Topics</a:t>
            </a:r>
          </a:p>
          <a:p>
            <a:pPr lvl="2"/>
            <a:r>
              <a:rPr lang="en-US" dirty="0"/>
              <a:t>The focus is on the topics in the second half of the semester, starting from decision trees</a:t>
            </a:r>
          </a:p>
          <a:p>
            <a:pPr lvl="2"/>
            <a:r>
              <a:rPr lang="en-US" dirty="0"/>
              <a:t>Knowledge is cumulative, so you are still assumed to know the key concepts earlier</a:t>
            </a:r>
          </a:p>
          <a:p>
            <a:pPr lvl="1"/>
            <a:r>
              <a:rPr lang="en-US" dirty="0"/>
              <a:t>Format / logistics will be similar to what we did in Exam 1</a:t>
            </a:r>
          </a:p>
          <a:p>
            <a:pPr lvl="1"/>
            <a:r>
              <a:rPr lang="en-US" dirty="0"/>
              <a:t>More details to come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3220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Notations of Neural Networks (NN)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sz="2400" b="0" dirty="0"/>
                  <a:t>Notations so far: 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𝑑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p>
                  </m:oMath>
                </a14:m>
                <a:r>
                  <a:rPr lang="en-US" dirty="0"/>
                  <a:t>: dimension of layer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ℓ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p>
                    <m:r>
                      <a:rPr lang="en-US">
                        <a:latin typeface="Cambria Math" charset="0"/>
                      </a:rPr>
                      <m:t>:</m:t>
                    </m:r>
                  </m:oMath>
                </a14:m>
                <a:r>
                  <a:rPr lang="en-US" dirty="0"/>
                  <a:t> the nodes in layer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ℓ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bSup>
                  </m:oMath>
                </a14:m>
                <a:r>
                  <a:rPr lang="en-US" dirty="0"/>
                  <a:t>: weights; characterize hypothesis in NN 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Lastly, linear signal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𝑠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 (ℓ)</m:t>
                        </m:r>
                      </m:sup>
                    </m:sSubSup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is-I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=0</m:t>
                        </m:r>
                      </m:sub>
                      <m:sup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(ℓ−1)</m:t>
                            </m:r>
                          </m:sup>
                        </m:sSup>
                      </m:sup>
                      <m:e>
                        <m:sSubSup>
                          <m:sSubSup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(ℓ)</m:t>
                            </m:r>
                          </m:sup>
                        </m:sSubSup>
                        <m:sSubSup>
                          <m:sSubSup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(ℓ−1)</m:t>
                            </m:r>
                          </m:sup>
                        </m:sSubSup>
                      </m:e>
                    </m:nary>
                  </m:oMath>
                </a14:m>
                <a:r>
                  <a:rPr lang="en-US" sz="2400" b="0" i="1" dirty="0">
                    <a:solidFill>
                      <a:schemeClr val="accent1"/>
                    </a:solidFill>
                    <a:latin typeface="Cambria Math" charset="0"/>
                  </a:rPr>
                  <a:t> </a:t>
                </a:r>
              </a:p>
              <a:p>
                <a:pPr lvl="1"/>
                <a:endParaRPr lang="en-US" sz="800" b="0" dirty="0"/>
              </a:p>
              <a:p>
                <a:pPr lvl="1"/>
                <a:r>
                  <a:rPr lang="en-US" b="0" dirty="0"/>
                  <a:t>By definition:</a:t>
                </a:r>
                <a:r>
                  <a:rPr lang="en-US" b="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𝜃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ℓ</m:t>
                            </m:r>
                          </m:sup>
                        </m:sSubSup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3"/>
                <a:stretch>
                  <a:fillRect l="-844" t="-1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1562" y="5584186"/>
            <a:ext cx="2702756" cy="7799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7483" y="3709045"/>
            <a:ext cx="5234517" cy="3148954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7431616" y="1503891"/>
            <a:ext cx="3337984" cy="1792853"/>
            <a:chOff x="289560" y="2011680"/>
            <a:chExt cx="7264426" cy="4005411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89560" y="2011680"/>
              <a:ext cx="7264426" cy="4005411"/>
            </a:xfrm>
            <a:prstGeom prst="rect">
              <a:avLst/>
            </a:prstGeom>
          </p:spPr>
        </p:pic>
        <p:sp>
          <p:nvSpPr>
            <p:cNvPr id="9" name="Rounded Rectangle 8"/>
            <p:cNvSpPr/>
            <p:nvPr/>
          </p:nvSpPr>
          <p:spPr>
            <a:xfrm>
              <a:off x="6609106" y="4014385"/>
              <a:ext cx="944880" cy="11430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690328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3059" y="177775"/>
            <a:ext cx="10515600" cy="2141008"/>
          </a:xfrm>
        </p:spPr>
        <p:txBody>
          <a:bodyPr/>
          <a:lstStyle/>
          <a:p>
            <a:r>
              <a:rPr lang="en-US" dirty="0"/>
              <a:t>Short Break and Q&amp;A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4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983059" y="2639193"/>
                <a:ext cx="10515600" cy="1500187"/>
              </a:xfrm>
            </p:spPr>
            <p:txBody>
              <a:bodyPr/>
              <a:lstStyle/>
              <a:p>
                <a:r>
                  <a:rPr lang="en-US" dirty="0"/>
                  <a:t>Practice:</a:t>
                </a:r>
              </a:p>
              <a:p>
                <a:r>
                  <a:rPr lang="en-US" dirty="0"/>
                  <a:t>For a neural network with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𝐿</m:t>
                    </m:r>
                    <m:r>
                      <a:rPr lang="en-US" i="1">
                        <a:latin typeface="Cambria Math" charset="0"/>
                      </a:rPr>
                      <m:t>=2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𝑑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(0)</m:t>
                        </m:r>
                      </m:sup>
                    </m:sSup>
                    <m:r>
                      <a:rPr lang="en-US" i="1">
                        <a:latin typeface="Cambria Math" charset="0"/>
                      </a:rPr>
                      <m:t>=3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𝑑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(1)</m:t>
                        </m:r>
                      </m:sup>
                    </m:sSup>
                    <m:r>
                      <a:rPr lang="en-US" i="1">
                        <a:latin typeface="Cambria Math" charset="0"/>
                      </a:rPr>
                      <m:t>=2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𝑑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(2)</m:t>
                        </m:r>
                      </m:sup>
                    </m:sSup>
                    <m:r>
                      <a:rPr lang="en-US" i="1">
                        <a:latin typeface="Cambria Math" charset="0"/>
                      </a:rPr>
                      <m:t>=1</m:t>
                    </m:r>
                    <m:r>
                      <a:rPr lang="en-US">
                        <a:latin typeface="Cambria Math" charset="0"/>
                      </a:rPr>
                      <m:t>,</m:t>
                    </m:r>
                  </m:oMath>
                </a14:m>
                <a:r>
                  <a:rPr lang="en-US" dirty="0"/>
                  <a:t> </a:t>
                </a:r>
                <a:br>
                  <a:rPr lang="en-US" dirty="0"/>
                </a:br>
                <a:r>
                  <a:rPr lang="en-US" dirty="0"/>
                  <a:t>what is the total # weights?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" name="Tex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983059" y="2639193"/>
                <a:ext cx="10515600" cy="1500187"/>
              </a:xfrm>
              <a:blipFill>
                <a:blip r:embed="rId3"/>
                <a:stretch>
                  <a:fillRect l="-844" t="-42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/>
          <p:cNvGrpSpPr/>
          <p:nvPr/>
        </p:nvGrpSpPr>
        <p:grpSpPr>
          <a:xfrm>
            <a:off x="1342824" y="4557009"/>
            <a:ext cx="3708862" cy="1978872"/>
            <a:chOff x="289560" y="2011680"/>
            <a:chExt cx="7264426" cy="4005411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9560" y="2011680"/>
              <a:ext cx="7264426" cy="4005411"/>
            </a:xfrm>
            <a:prstGeom prst="rect">
              <a:avLst/>
            </a:prstGeom>
          </p:spPr>
        </p:pic>
        <p:sp>
          <p:nvSpPr>
            <p:cNvPr id="7" name="Rounded Rectangle 6"/>
            <p:cNvSpPr/>
            <p:nvPr/>
          </p:nvSpPr>
          <p:spPr>
            <a:xfrm>
              <a:off x="6609106" y="4014385"/>
              <a:ext cx="944880" cy="11430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15522D6-3EE1-234F-8F48-E979DE462494}"/>
                  </a:ext>
                </a:extLst>
              </p:cNvPr>
              <p:cNvSpPr txBox="1"/>
              <p:nvPr/>
            </p:nvSpPr>
            <p:spPr>
              <a:xfrm>
                <a:off x="5886270" y="4539218"/>
                <a:ext cx="4783736" cy="18177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Notations so far: 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𝑑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p>
                  </m:oMath>
                </a14:m>
                <a:r>
                  <a:rPr lang="en-US" dirty="0"/>
                  <a:t>: dimension of layer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ℓ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p>
                    <m:r>
                      <a:rPr lang="en-US">
                        <a:latin typeface="Cambria Math" charset="0"/>
                      </a:rPr>
                      <m:t>:</m:t>
                    </m:r>
                  </m:oMath>
                </a14:m>
                <a:r>
                  <a:rPr lang="en-US" dirty="0"/>
                  <a:t> the nodes in layer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ℓ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bSup>
                  </m:oMath>
                </a14:m>
                <a:r>
                  <a:rPr lang="en-US" dirty="0"/>
                  <a:t>: weights; characterize hypothesis in NN </a:t>
                </a:r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𝑠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 (ℓ)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is-I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=0</m:t>
                        </m:r>
                      </m:sub>
                      <m:sup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(ℓ−1)</m:t>
                            </m:r>
                          </m:sup>
                        </m:sSup>
                      </m:sup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(ℓ)</m:t>
                            </m:r>
                          </m:sup>
                        </m:sSubSup>
                        <m:sSubSup>
                          <m:sSub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(ℓ−1)</m:t>
                            </m:r>
                          </m:sup>
                        </m:sSubSup>
                      </m:e>
                    </m:nary>
                  </m:oMath>
                </a14:m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linear signal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15522D6-3EE1-234F-8F48-E979DE4624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6270" y="4539218"/>
                <a:ext cx="4783736" cy="1817742"/>
              </a:xfrm>
              <a:prstGeom prst="rect">
                <a:avLst/>
              </a:prstGeom>
              <a:blipFill>
                <a:blip r:embed="rId5"/>
                <a:stretch>
                  <a:fillRect l="-1852" t="-2778" r="-1587" b="-31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283223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3869" y="3025100"/>
            <a:ext cx="10515600" cy="1200297"/>
          </a:xfrm>
        </p:spPr>
        <p:txBody>
          <a:bodyPr>
            <a:normAutofit fontScale="90000"/>
          </a:bodyPr>
          <a:lstStyle/>
          <a:p>
            <a:r>
              <a:rPr lang="en-US" sz="6000" dirty="0"/>
              <a:t>Given a NN hypothesis, </a:t>
            </a:r>
            <a:br>
              <a:rPr lang="en-US" sz="6000" dirty="0"/>
            </a:br>
            <a:r>
              <a:rPr lang="en-US" sz="6000" dirty="0"/>
              <a:t>how do we make predictions?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3869" y="4494679"/>
            <a:ext cx="10515600" cy="1500187"/>
          </a:xfrm>
        </p:spPr>
        <p:txBody>
          <a:bodyPr>
            <a:normAutofit/>
          </a:bodyPr>
          <a:lstStyle/>
          <a:p>
            <a:r>
              <a:rPr lang="en-US" sz="6600" dirty="0"/>
              <a:t>Forward Propagation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8927658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6256" y="1378633"/>
            <a:ext cx="10515600" cy="1200297"/>
          </a:xfrm>
        </p:spPr>
        <p:txBody>
          <a:bodyPr/>
          <a:lstStyle/>
          <a:p>
            <a:r>
              <a:rPr lang="en-US" dirty="0"/>
              <a:t>Forward Propagation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916256" y="2605918"/>
                <a:ext cx="10515600" cy="1500187"/>
              </a:xfrm>
            </p:spPr>
            <p:txBody>
              <a:bodyPr>
                <a:normAutofit/>
              </a:bodyPr>
              <a:lstStyle/>
              <a:p>
                <a:r>
                  <a:rPr lang="en-US" sz="2800" dirty="0"/>
                  <a:t>Given a NN hypothesis and a point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b="0" i="1" smtClean="0">
                            <a:latin typeface="Cambria Math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sz="2800" dirty="0"/>
                  <a:t>, how do we make predictions</a:t>
                </a:r>
              </a:p>
            </p:txBody>
          </p:sp>
        </mc:Choice>
        <mc:Fallback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916256" y="2605918"/>
                <a:ext cx="10515600" cy="1500187"/>
              </a:xfrm>
              <a:blipFill>
                <a:blip r:embed="rId3"/>
                <a:stretch>
                  <a:fillRect l="-1327" t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/>
          <p:cNvSpPr txBox="1">
            <a:spLocks/>
          </p:cNvSpPr>
          <p:nvPr/>
        </p:nvSpPr>
        <p:spPr>
          <a:xfrm>
            <a:off x="874053" y="2117701"/>
            <a:ext cx="10515600" cy="28527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Backpropagation</a:t>
            </a:r>
          </a:p>
        </p:txBody>
      </p:sp>
      <p:sp>
        <p:nvSpPr>
          <p:cNvPr id="5" name="Text Placeholder 2"/>
          <p:cNvSpPr txBox="1">
            <a:spLocks/>
          </p:cNvSpPr>
          <p:nvPr/>
        </p:nvSpPr>
        <p:spPr>
          <a:xfrm>
            <a:off x="874053" y="4997426"/>
            <a:ext cx="10515600" cy="1500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Learn a Neural Network hypothesis from data</a:t>
            </a:r>
          </a:p>
        </p:txBody>
      </p:sp>
    </p:spTree>
    <p:extLst>
      <p:ext uri="{BB962C8B-B14F-4D97-AF65-F5344CB8AC3E}">
        <p14:creationId xmlns:p14="http://schemas.microsoft.com/office/powerpoint/2010/main" val="16941051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Forward Propagation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 Neural network hypothesis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h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is characterized by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𝑗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ℓ</m:t>
                                </m:r>
                              </m:e>
                            </m:d>
                          </m:sup>
                        </m:sSubSup>
                      </m:e>
                    </m:d>
                  </m:oMath>
                </a14:m>
                <a:r>
                  <a:rPr lang="en-US" dirty="0"/>
                  <a:t>   </a:t>
                </a:r>
              </a:p>
              <a:p>
                <a:r>
                  <a:rPr lang="en-US" dirty="0"/>
                  <a:t>How to evaluate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h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?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8634" y="2924314"/>
            <a:ext cx="9031458" cy="942043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6853595" y="194054"/>
            <a:ext cx="2833062" cy="1521656"/>
            <a:chOff x="289560" y="2011680"/>
            <a:chExt cx="7264426" cy="4005411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9560" y="2011680"/>
              <a:ext cx="7264426" cy="4005411"/>
            </a:xfrm>
            <a:prstGeom prst="rect">
              <a:avLst/>
            </a:prstGeom>
          </p:spPr>
        </p:pic>
        <p:sp>
          <p:nvSpPr>
            <p:cNvPr id="9" name="Rounded Rectangle 8"/>
            <p:cNvSpPr/>
            <p:nvPr/>
          </p:nvSpPr>
          <p:spPr>
            <a:xfrm>
              <a:off x="6609106" y="4014385"/>
              <a:ext cx="944880" cy="11430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93038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Forward Propagation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 Neural network hypothesis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h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is characterized by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𝑗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ℓ</m:t>
                                </m:r>
                              </m:e>
                            </m:d>
                          </m:sup>
                        </m:sSubSup>
                      </m:e>
                    </m:d>
                  </m:oMath>
                </a14:m>
                <a:r>
                  <a:rPr lang="en-US" dirty="0"/>
                  <a:t>   </a:t>
                </a:r>
              </a:p>
              <a:p>
                <a:r>
                  <a:rPr lang="en-US" dirty="0"/>
                  <a:t>How to evaluate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h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?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8634" y="2924314"/>
            <a:ext cx="9031458" cy="94204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8634" y="3946790"/>
            <a:ext cx="5474961" cy="256883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/>
              <p:cNvSpPr/>
              <p:nvPr/>
            </p:nvSpPr>
            <p:spPr>
              <a:xfrm>
                <a:off x="7339167" y="4737100"/>
                <a:ext cx="4555067" cy="1574800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Given weights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bSup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(0)</m:t>
                        </m:r>
                      </m:sup>
                    </m:sSup>
                    <m:r>
                      <a:rPr lang="en-US" sz="2400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acc>
                      <m:accPr>
                        <m:chr m:val="⃗"/>
                        <m:ctrlP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sz="2400" dirty="0"/>
                  <a:t>, we can calculate all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d>
                          <m:dPr>
                            <m:ctrlPr>
                              <a:rPr lang="en-US" sz="24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ℓ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𝑠</m:t>
                            </m:r>
                          </m:e>
                        </m:acc>
                      </m:e>
                      <m:sup>
                        <m: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400" dirty="0"/>
                  <a:t>through forward propagation.</a:t>
                </a:r>
              </a:p>
            </p:txBody>
          </p:sp>
        </mc:Choice>
        <mc:Fallback xmlns="">
          <p:sp>
            <p:nvSpPr>
              <p:cNvPr id="6" name="Rounded 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9167" y="4737100"/>
                <a:ext cx="4555067" cy="1574800"/>
              </a:xfrm>
              <a:prstGeom prst="roundRect">
                <a:avLst/>
              </a:prstGeom>
              <a:blipFill rotWithShape="0">
                <a:blip r:embed="rId6"/>
                <a:stretch>
                  <a:fillRect r="-668" b="-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/>
          <p:cNvGrpSpPr/>
          <p:nvPr/>
        </p:nvGrpSpPr>
        <p:grpSpPr>
          <a:xfrm>
            <a:off x="6853595" y="194054"/>
            <a:ext cx="2833062" cy="1521656"/>
            <a:chOff x="289560" y="2011680"/>
            <a:chExt cx="7264426" cy="4005411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89560" y="2011680"/>
              <a:ext cx="7264426" cy="4005411"/>
            </a:xfrm>
            <a:prstGeom prst="rect">
              <a:avLst/>
            </a:prstGeom>
          </p:spPr>
        </p:pic>
        <p:sp>
          <p:nvSpPr>
            <p:cNvPr id="9" name="Rounded Rectangle 8"/>
            <p:cNvSpPr/>
            <p:nvPr/>
          </p:nvSpPr>
          <p:spPr>
            <a:xfrm>
              <a:off x="6609106" y="4014385"/>
              <a:ext cx="944880" cy="11430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054751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3869" y="3025100"/>
            <a:ext cx="10515600" cy="1200297"/>
          </a:xfrm>
        </p:spPr>
        <p:txBody>
          <a:bodyPr>
            <a:normAutofit fontScale="90000"/>
          </a:bodyPr>
          <a:lstStyle/>
          <a:p>
            <a:r>
              <a:rPr lang="en-US" sz="6000" dirty="0"/>
              <a:t>How do we learn a Neural Network hypothesis from data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3869" y="4517164"/>
            <a:ext cx="10515600" cy="1500187"/>
          </a:xfrm>
        </p:spPr>
        <p:txBody>
          <a:bodyPr>
            <a:normAutofit/>
          </a:bodyPr>
          <a:lstStyle/>
          <a:p>
            <a:r>
              <a:rPr lang="en-US" sz="5400" dirty="0"/>
              <a:t>Backpropagation</a:t>
            </a:r>
          </a:p>
        </p:txBody>
      </p:sp>
    </p:spTree>
    <p:extLst>
      <p:ext uri="{BB962C8B-B14F-4D97-AF65-F5344CB8AC3E}">
        <p14:creationId xmlns:p14="http://schemas.microsoft.com/office/powerpoint/2010/main" val="2535398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Learn NN From Data?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Given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</m:oMath>
                </a14:m>
                <a:r>
                  <a:rPr lang="en-US" dirty="0"/>
                  <a:t>, how to learn the weights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𝑊</m:t>
                    </m:r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𝑗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ℓ</m:t>
                                </m:r>
                              </m:e>
                            </m:d>
                          </m:sup>
                        </m:sSubSup>
                      </m:e>
                    </m:d>
                  </m:oMath>
                </a14:m>
                <a:r>
                  <a:rPr lang="en-US" dirty="0"/>
                  <a:t>?</a:t>
                </a:r>
              </a:p>
              <a:p>
                <a:endParaRPr lang="en-US" sz="1200" dirty="0"/>
              </a:p>
              <a:p>
                <a:r>
                  <a:rPr lang="en-US" dirty="0"/>
                  <a:t>Intuition: Minimize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𝑊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bg-BG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is-I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𝑊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nary>
                  </m:oMath>
                </a14:m>
                <a:endParaRPr lang="en-US" i="1" dirty="0"/>
              </a:p>
              <a:p>
                <a:r>
                  <a:rPr lang="en-US" dirty="0"/>
                  <a:t>How?</a:t>
                </a:r>
              </a:p>
              <a:p>
                <a:pPr lvl="1"/>
                <a:r>
                  <a:rPr lang="en-US" dirty="0"/>
                  <a:t>Gradient descent: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𝑊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+1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←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𝑊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−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𝜂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𝛻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𝑊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𝑊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endParaRPr lang="en-US" dirty="0">
                  <a:solidFill>
                    <a:srgbClr val="C00000"/>
                  </a:solidFill>
                </a:endParaRPr>
              </a:p>
              <a:p>
                <a:pPr lvl="1"/>
                <a:r>
                  <a:rPr lang="en-US" dirty="0"/>
                  <a:t>Stochastic gradient descent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𝑊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+1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←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𝑊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−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𝜂</m:t>
                    </m:r>
                    <m:sSub>
                      <m:sSubPr>
                        <m:ctrlP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𝛻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𝑊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𝑊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Key step: we need to be able to evaluate the gradient</a:t>
                </a:r>
                <a:r>
                  <a:rPr lang="mr-IN" dirty="0"/>
                  <a:t>…</a:t>
                </a:r>
                <a:endParaRPr lang="en-US" dirty="0"/>
              </a:p>
              <a:p>
                <a:pPr lvl="1"/>
                <a:r>
                  <a:rPr lang="en-US" dirty="0"/>
                  <a:t>Not trivial to do given the network structure</a:t>
                </a:r>
              </a:p>
              <a:p>
                <a:pPr lvl="1"/>
                <a:r>
                  <a:rPr lang="en-US" dirty="0">
                    <a:solidFill>
                      <a:srgbClr val="C00000"/>
                    </a:solidFill>
                  </a:rPr>
                  <a:t>Backpropagation </a:t>
                </a:r>
                <a:r>
                  <a:rPr lang="en-US" dirty="0"/>
                  <a:t>is an algorithmic procedure to calculate the gradient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0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9B20920E-36D6-7CE9-EF04-FD4BA230E12E}"/>
              </a:ext>
            </a:extLst>
          </p:cNvPr>
          <p:cNvGrpSpPr/>
          <p:nvPr/>
        </p:nvGrpSpPr>
        <p:grpSpPr>
          <a:xfrm>
            <a:off x="8629929" y="1975957"/>
            <a:ext cx="2833062" cy="1521656"/>
            <a:chOff x="289560" y="2011680"/>
            <a:chExt cx="7264426" cy="400541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D3E596B-724F-A0D2-6E7D-18227E2008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9560" y="2011680"/>
              <a:ext cx="7264426" cy="4005411"/>
            </a:xfrm>
            <a:prstGeom prst="rect">
              <a:avLst/>
            </a:prstGeom>
          </p:spPr>
        </p:pic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C0DB0DCC-49C1-1533-91F0-BFD348EFCD41}"/>
                </a:ext>
              </a:extLst>
            </p:cNvPr>
            <p:cNvSpPr/>
            <p:nvPr/>
          </p:nvSpPr>
          <p:spPr>
            <a:xfrm>
              <a:off x="6609106" y="4014385"/>
              <a:ext cx="944880" cy="11430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10089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FB44BA-C9E1-AE41-B524-1FA2F348C4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Backpropagation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3661B1-6A95-C64D-A403-B94550C2CC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 dynamic programming to evaluate the gradient</a:t>
            </a:r>
          </a:p>
        </p:txBody>
      </p:sp>
    </p:spTree>
    <p:extLst>
      <p:ext uri="{BB962C8B-B14F-4D97-AF65-F5344CB8AC3E}">
        <p14:creationId xmlns:p14="http://schemas.microsoft.com/office/powerpoint/2010/main" val="29217910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Reminders on Dynamic Programming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/>
              <a:lstStyle/>
              <a:p>
                <a:r>
                  <a:rPr lang="en-US" dirty="0"/>
                  <a:t>Example: Fibonacci number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𝐹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𝐹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−1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𝐹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−2 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for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𝑛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≥2</m:t>
                    </m:r>
                  </m:oMath>
                </a14:m>
                <a:endParaRPr lang="en-US" b="0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=0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=1</m:t>
                    </m:r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To evaluate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𝐹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b>
                    </m:sSub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Recursively apply the definition</a:t>
                </a:r>
              </a:p>
              <a:p>
                <a:pPr lvl="3"/>
                <a:r>
                  <a:rPr lang="en-US" dirty="0"/>
                  <a:t>Wasted computation</a:t>
                </a:r>
              </a:p>
              <a:p>
                <a:pPr lvl="2"/>
                <a:r>
                  <a:rPr lang="en-US" dirty="0"/>
                  <a:t>Dynamic programming: evaluate and store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𝐹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, </a:t>
                </a:r>
                <a:r>
                  <a:rPr lang="mr-IN" dirty="0">
                    <a:solidFill>
                      <a:schemeClr val="accent1"/>
                    </a:solidFill>
                  </a:rPr>
                  <a:t>…</a:t>
                </a:r>
                <a:r>
                  <a:rPr lang="en-US" dirty="0">
                    <a:solidFill>
                      <a:schemeClr val="accent1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b>
                    </m:sSub>
                  </m:oMath>
                </a14:m>
                <a:endParaRPr lang="en-US" dirty="0"/>
              </a:p>
              <a:p>
                <a:pPr lvl="3"/>
                <a:r>
                  <a:rPr lang="en-US" dirty="0"/>
                  <a:t>Use space to exchange for time</a:t>
                </a:r>
              </a:p>
              <a:p>
                <a:pPr lvl="3"/>
                <a:endParaRPr lang="en-US" dirty="0"/>
              </a:p>
              <a:p>
                <a:r>
                  <a:rPr lang="en-US" dirty="0"/>
                  <a:t>Key step in </a:t>
                </a:r>
                <a:r>
                  <a:rPr lang="en-US" dirty="0">
                    <a:solidFill>
                      <a:srgbClr val="C00000"/>
                    </a:solidFill>
                  </a:rPr>
                  <a:t>backpropagation</a:t>
                </a:r>
              </a:p>
              <a:p>
                <a:pPr lvl="1"/>
                <a:r>
                  <a:rPr lang="en-US" dirty="0"/>
                  <a:t>Find a </a:t>
                </a:r>
                <a:r>
                  <a:rPr lang="en-US" dirty="0">
                    <a:solidFill>
                      <a:srgbClr val="C00000"/>
                    </a:solidFill>
                  </a:rPr>
                  <a:t>recursive</a:t>
                </a:r>
                <a:r>
                  <a:rPr lang="en-US" dirty="0"/>
                  <a:t> definition of some key quantities</a:t>
                </a:r>
              </a:p>
              <a:p>
                <a:pPr lvl="1"/>
                <a:r>
                  <a:rPr lang="en-US" dirty="0"/>
                  <a:t>Solve the </a:t>
                </a:r>
                <a:r>
                  <a:rPr lang="en-US" dirty="0">
                    <a:solidFill>
                      <a:srgbClr val="C00000"/>
                    </a:solidFill>
                  </a:rPr>
                  <a:t>boundary</a:t>
                </a:r>
                <a:r>
                  <a:rPr lang="en-US" dirty="0"/>
                  <a:t> conditions</a:t>
                </a:r>
              </a:p>
              <a:p>
                <a:pPr lvl="1"/>
                <a:r>
                  <a:rPr lang="en-US" dirty="0"/>
                  <a:t>Adopt dynamic programming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086" t="-2015" b="-12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47966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F5566-6C59-A44E-9CF3-B1916F8F4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23A750-DE57-4C48-BE4B-4453568059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9163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Compute the Gradient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𝛻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𝑊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𝑒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𝑊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978662" cy="1550621"/>
              </a:xfrm>
            </p:spPr>
            <p:txBody>
              <a:bodyPr>
                <a:normAutofit/>
              </a:bodyPr>
              <a:lstStyle/>
              <a:p>
                <a:pPr marL="228600" lvl="1">
                  <a:spcBef>
                    <a:spcPts val="1000"/>
                  </a:spcBef>
                </a:pPr>
                <a:r>
                  <a:rPr lang="en-US" sz="2800" dirty="0"/>
                  <a:t>To evaluate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𝛻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𝑊</m:t>
                        </m:r>
                      </m:sub>
                    </m:sSub>
                    <m:sSub>
                      <m:sSubPr>
                        <m:ctrlP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𝑒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800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a:rPr lang="en-US" sz="2800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𝑊</m:t>
                    </m:r>
                    <m:r>
                      <a:rPr lang="en-US" sz="2800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r>
                  <a:rPr lang="en-US" sz="2800" dirty="0"/>
                  <a:t>, we need to calculate</a:t>
                </a:r>
                <a:r>
                  <a:rPr lang="en-US" sz="28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g-BG" sz="28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𝑊</m:t>
                        </m:r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num>
                      <m:den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𝑗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ℓ</m:t>
                                </m:r>
                              </m:e>
                            </m:d>
                          </m:sup>
                        </m:sSubSup>
                      </m:den>
                    </m:f>
                  </m:oMath>
                </a14:m>
                <a:r>
                  <a:rPr lang="en-US" sz="2800" dirty="0"/>
                  <a:t> for all</a:t>
                </a:r>
                <a:r>
                  <a:rPr lang="en-US" sz="28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𝑖</m:t>
                    </m:r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𝑗</m:t>
                    </m:r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,ℓ)</m:t>
                    </m:r>
                  </m:oMath>
                </a14:m>
                <a:endParaRPr lang="en-US" sz="2800" dirty="0">
                  <a:solidFill>
                    <a:schemeClr val="accent1"/>
                  </a:solidFill>
                </a:endParaRPr>
              </a:p>
              <a:p>
                <a:pPr marL="228600" lvl="1">
                  <a:spcBef>
                    <a:spcPts val="1000"/>
                  </a:spcBef>
                </a:pPr>
                <a:r>
                  <a:rPr lang="en-US" sz="2800" dirty="0"/>
                  <a:t>Zoom in on the region around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bSup>
                  </m:oMath>
                </a14:m>
                <a:endParaRPr lang="en-US" sz="28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978662" cy="1550621"/>
              </a:xfrm>
              <a:blipFill>
                <a:blip r:embed="rId3"/>
                <a:stretch>
                  <a:fillRect l="-1040" t="-813" b="-32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0159" y="3680970"/>
            <a:ext cx="4404518" cy="213996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 txBox="1">
                <a:spLocks/>
              </p:cNvSpPr>
              <p:nvPr/>
            </p:nvSpPr>
            <p:spPr>
              <a:xfrm>
                <a:off x="5801751" y="3975641"/>
                <a:ext cx="5382066" cy="155062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28600" lvl="1">
                  <a:spcBef>
                    <a:spcPts val="1000"/>
                  </a:spcBef>
                </a:pPr>
                <a:r>
                  <a:rPr lang="en-US" sz="2800" dirty="0"/>
                  <a:t>Apply chain rule</a:t>
                </a:r>
                <a:br>
                  <a:rPr lang="en-US" sz="2800" dirty="0"/>
                </a:br>
                <a:r>
                  <a:rPr lang="en-US" sz="2800" dirty="0"/>
                  <a:t>	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g-BG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𝑊</m:t>
                        </m:r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num>
                      <m:den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𝑗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ℓ</m:t>
                                </m:r>
                              </m:e>
                            </m:d>
                          </m:sup>
                        </m:sSubSup>
                      </m:den>
                    </m:f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bg-BG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𝑊</m:t>
                        </m:r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num>
                      <m:den>
                        <m:r>
                          <a:rPr lang="en-US" sz="280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sz="2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800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sz="2800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(ℓ)</m:t>
                            </m:r>
                          </m:sup>
                        </m:sSubSup>
                      </m:den>
                    </m:f>
                  </m:oMath>
                </a14:m>
                <a:r>
                  <a:rPr lang="bg-BG" sz="28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g-BG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sz="2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8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sz="28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(ℓ)</m:t>
                            </m:r>
                          </m:sup>
                        </m:sSubSup>
                      </m:num>
                      <m:den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𝑗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ℓ</m:t>
                                </m:r>
                              </m:e>
                            </m:d>
                          </m:sup>
                        </m:sSubSup>
                      </m:den>
                    </m:f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1751" y="3975641"/>
                <a:ext cx="5382066" cy="1550621"/>
              </a:xfrm>
              <a:prstGeom prst="rect">
                <a:avLst/>
              </a:prstGeom>
              <a:blipFill rotWithShape="0">
                <a:blip r:embed="rId5"/>
                <a:stretch>
                  <a:fillRect l="-2039" t="-62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E3920912-F075-7544-B464-63AFE2ADF164}"/>
              </a:ext>
            </a:extLst>
          </p:cNvPr>
          <p:cNvGrpSpPr/>
          <p:nvPr/>
        </p:nvGrpSpPr>
        <p:grpSpPr>
          <a:xfrm>
            <a:off x="9385080" y="0"/>
            <a:ext cx="2691718" cy="1401580"/>
            <a:chOff x="289560" y="2011680"/>
            <a:chExt cx="7264426" cy="4005411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7E284DC-5177-324E-89B1-B05D66D36E7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89560" y="2011680"/>
              <a:ext cx="7264426" cy="4005411"/>
            </a:xfrm>
            <a:prstGeom prst="rect">
              <a:avLst/>
            </a:prstGeom>
          </p:spPr>
        </p:pic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327A7725-BBF0-7343-B353-B2AF2FEF8F96}"/>
                </a:ext>
              </a:extLst>
            </p:cNvPr>
            <p:cNvSpPr/>
            <p:nvPr/>
          </p:nvSpPr>
          <p:spPr>
            <a:xfrm>
              <a:off x="6609106" y="4014385"/>
              <a:ext cx="944880" cy="11430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29601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Compute the Gradient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𝛻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𝑊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𝑒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𝑊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978662" cy="5167312"/>
              </a:xfrm>
            </p:spPr>
            <p:txBody>
              <a:bodyPr>
                <a:normAutofit/>
              </a:bodyPr>
              <a:lstStyle/>
              <a:p>
                <a:pPr marL="228600" lvl="1">
                  <a:spcBef>
                    <a:spcPts val="1000"/>
                  </a:spcBef>
                </a:pPr>
                <a:r>
                  <a:rPr lang="en-US" dirty="0"/>
                  <a:t>Apply chain rule</a:t>
                </a:r>
                <a:br>
                  <a:rPr lang="en-US" dirty="0">
                    <a:solidFill>
                      <a:schemeClr val="accent1"/>
                    </a:solidFill>
                  </a:rPr>
                </a:br>
                <a:r>
                  <a:rPr lang="en-US" dirty="0">
                    <a:solidFill>
                      <a:schemeClr val="accent1"/>
                    </a:solidFill>
                  </a:rPr>
                  <a:t>	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g-BG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𝑊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num>
                      <m:den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𝑗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ℓ</m:t>
                                </m:r>
                              </m:e>
                            </m:d>
                          </m:sup>
                        </m:sSubSup>
                      </m:den>
                    </m:f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bg-BG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𝑊</m:t>
                        </m:r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)</m:t>
                        </m:r>
                      </m:num>
                      <m:den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(ℓ)</m:t>
                            </m:r>
                          </m:sup>
                        </m:sSubSup>
                      </m:den>
                    </m:f>
                  </m:oMath>
                </a14:m>
                <a:r>
                  <a:rPr lang="bg-BG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g-BG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(ℓ)</m:t>
                            </m:r>
                          </m:sup>
                        </m:sSubSup>
                      </m:num>
                      <m:den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𝑗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ℓ</m:t>
                                </m:r>
                              </m:e>
                            </m:d>
                          </m:sup>
                        </m:sSubSup>
                      </m:den>
                    </m:f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228600" lvl="1">
                  <a:spcBef>
                    <a:spcPts val="1000"/>
                  </a:spcBef>
                </a:pPr>
                <a:endParaRPr lang="en-US" dirty="0"/>
              </a:p>
              <a:p>
                <a:pPr marL="228600" lvl="1">
                  <a:spcBef>
                    <a:spcPts val="1000"/>
                  </a:spcBef>
                </a:pPr>
                <a:r>
                  <a:rPr lang="en-US" dirty="0"/>
                  <a:t>Let’s look at the second term first</a:t>
                </a:r>
              </a:p>
              <a:p>
                <a:pPr marL="685800" lvl="2">
                  <a:spcBef>
                    <a:spcPts val="1000"/>
                  </a:spcBef>
                </a:pPr>
                <a:r>
                  <a:rPr lang="en-US" sz="2400" dirty="0"/>
                  <a:t>Remember</a:t>
                </a:r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𝑠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 (ℓ)</m:t>
                        </m:r>
                      </m:sup>
                    </m:sSubSup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is-I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=0</m:t>
                        </m:r>
                      </m:sub>
                      <m:sup>
                        <m:sSup>
                          <m:sSup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(ℓ−1)</m:t>
                            </m:r>
                          </m:sup>
                        </m:sSup>
                      </m:sup>
                      <m:e>
                        <m:sSubSup>
                          <m:sSubSup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(ℓ)</m:t>
                            </m:r>
                          </m:sup>
                        </m:sSubSup>
                        <m:sSubSup>
                          <m:sSubSup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(ℓ−1)</m:t>
                            </m:r>
                          </m:sup>
                        </m:sSubSup>
                      </m:e>
                    </m:nary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pPr marL="685800" lvl="2">
                  <a:spcBef>
                    <a:spcPts val="1000"/>
                  </a:spcBef>
                </a:pPr>
                <a:r>
                  <a:rPr lang="en-US" sz="2400" dirty="0"/>
                  <a:t>Therefore,</a:t>
                </a:r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g-BG" sz="240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sz="24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sz="2400" i="1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(ℓ)</m:t>
                            </m:r>
                          </m:sup>
                        </m:sSubSup>
                      </m:num>
                      <m:den>
                        <m:r>
                          <a:rPr lang="en-US" sz="2400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sz="24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sz="2400" i="1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sz="2400" i="1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𝑗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sz="2400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ℓ</m:t>
                                </m:r>
                              </m:e>
                            </m:d>
                          </m:sup>
                        </m:sSubSup>
                      </m:den>
                    </m:f>
                    <m:r>
                      <a:rPr lang="en-US" sz="2400" b="0" i="1" smtClean="0">
                        <a:solidFill>
                          <a:schemeClr val="accent2"/>
                        </a:solidFill>
                        <a:latin typeface="Cambria Math" charset="0"/>
                      </a:rPr>
                      <m:t>=</m:t>
                    </m:r>
                    <m:sSubSup>
                      <m:sSubSupPr>
                        <m:ctrlPr>
                          <a:rPr lang="en-US" sz="24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  <m:sup>
                        <m:d>
                          <m:dPr>
                            <m:ctrlPr>
                              <a:rPr lang="en-US" sz="24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ℓ−1</m:t>
                            </m:r>
                          </m:e>
                        </m:d>
                      </m:sup>
                    </m:sSubSup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pPr marL="685800" lvl="2">
                  <a:spcBef>
                    <a:spcPts val="1000"/>
                  </a:spcBef>
                </a:pPr>
                <a:endParaRPr lang="en-US" sz="1200" dirty="0">
                  <a:solidFill>
                    <a:schemeClr val="accent1"/>
                  </a:solidFill>
                </a:endParaRPr>
              </a:p>
              <a:p>
                <a:pPr marL="228600" lvl="1">
                  <a:spcBef>
                    <a:spcPts val="1000"/>
                  </a:spcBef>
                </a:pPr>
                <a:r>
                  <a:rPr lang="en-US" sz="2800" dirty="0"/>
                  <a:t>To sum up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978662" cy="5167312"/>
              </a:xfrm>
              <a:blipFill rotWithShape="0">
                <a:blip r:embed="rId3"/>
                <a:stretch>
                  <a:fillRect l="-1000" t="-16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2678" y="1624904"/>
            <a:ext cx="3044738" cy="1479307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5801751" y="3975641"/>
            <a:ext cx="5382066" cy="15506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1">
              <a:spcBef>
                <a:spcPts val="1000"/>
              </a:spcBef>
            </a:pP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/>
              <p:cNvSpPr/>
              <p:nvPr/>
            </p:nvSpPr>
            <p:spPr>
              <a:xfrm>
                <a:off x="2832035" y="5662165"/>
                <a:ext cx="3263965" cy="1059931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bg-BG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𝑊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)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𝑗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ℓ</m:t>
                                  </m:r>
                                </m:e>
                              </m:d>
                            </m:sup>
                          </m:sSubSup>
                        </m:den>
                      </m:f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=</m:t>
                      </m:r>
                      <m:sSubSup>
                        <m:sSubSupPr>
                          <m:ctrlPr>
                            <a:rPr lang="en-US" sz="24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𝛿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𝑗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(ℓ)</m:t>
                          </m:r>
                        </m:sup>
                      </m:sSubSup>
                      <m:sSubSup>
                        <m:sSubSupPr>
                          <m:ctrlPr>
                            <a:rPr lang="en-US" sz="240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solidFill>
                                <a:schemeClr val="accent2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2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chemeClr val="accent2"/>
                              </a:solidFill>
                              <a:latin typeface="Cambria Math" charset="0"/>
                            </a:rPr>
                            <m:t>(ℓ−1)</m:t>
                          </m:r>
                        </m:sup>
                      </m:sSubSup>
                    </m:oMath>
                  </m:oMathPara>
                </a14:m>
                <a:endParaRPr lang="en-US" sz="2400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6" name="Rounded 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2035" y="5662165"/>
                <a:ext cx="3263965" cy="1059931"/>
              </a:xfrm>
              <a:prstGeom prst="round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/>
              <p:cNvSpPr txBox="1">
                <a:spLocks/>
              </p:cNvSpPr>
              <p:nvPr/>
            </p:nvSpPr>
            <p:spPr>
              <a:xfrm>
                <a:off x="6671733" y="3389691"/>
                <a:ext cx="5520267" cy="227247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28600" lvl="1">
                  <a:spcBef>
                    <a:spcPts val="1000"/>
                  </a:spcBef>
                </a:pPr>
                <a:r>
                  <a:rPr lang="en-US" dirty="0"/>
                  <a:t>What about the first term?</a:t>
                </a:r>
              </a:p>
              <a:p>
                <a:pPr marL="685800" lvl="2">
                  <a:spcBef>
                    <a:spcPts val="1000"/>
                  </a:spcBef>
                </a:pPr>
                <a:r>
                  <a:rPr lang="en-US" sz="2400" dirty="0"/>
                  <a:t>Let’s define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𝛿</m:t>
                        </m:r>
                      </m:e>
                      <m:sub>
                        <m:r>
                          <a:rPr lang="en-US" sz="2400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sz="2400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bSup>
                    <m:r>
                      <a:rPr lang="en-US" sz="2400" b="0" i="1" smtClean="0">
                        <a:solidFill>
                          <a:srgbClr val="00B050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bg-BG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400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en-US" sz="2400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𝑊</m:t>
                        </m:r>
                        <m:r>
                          <a:rPr lang="en-US" sz="2400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)</m:t>
                        </m:r>
                      </m:num>
                      <m:den>
                        <m:r>
                          <a:rPr lang="en-US" sz="2400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sz="2400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(ℓ)</m:t>
                            </m:r>
                          </m:sup>
                        </m:sSubSup>
                      </m:den>
                    </m:f>
                  </m:oMath>
                </a14:m>
                <a:endParaRPr lang="en-US" sz="2400" dirty="0">
                  <a:solidFill>
                    <a:srgbClr val="00B050"/>
                  </a:solidFill>
                </a:endParaRPr>
              </a:p>
              <a:p>
                <a:pPr marL="685800" lvl="2">
                  <a:spcBef>
                    <a:spcPts val="1000"/>
                  </a:spcBef>
                </a:pPr>
                <a:r>
                  <a:rPr lang="en-US" sz="2400" dirty="0"/>
                  <a:t>We’ll apply dynamic programming style algorithm to deal with this term</a:t>
                </a:r>
              </a:p>
            </p:txBody>
          </p:sp>
        </mc:Choice>
        <mc:Fallback xmlns="">
          <p:sp>
            <p:nvSpPr>
              <p:cNvPr id="7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1733" y="3389691"/>
                <a:ext cx="5520267" cy="2272474"/>
              </a:xfrm>
              <a:prstGeom prst="rect">
                <a:avLst/>
              </a:prstGeom>
              <a:blipFill rotWithShape="0">
                <a:blip r:embed="rId6"/>
                <a:stretch>
                  <a:fillRect l="-1435" t="-3753" r="-4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9365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Compute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𝛿</m:t>
                        </m:r>
                      </m:e>
                      <m: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bSup>
                    <m:r>
                      <a:rPr lang="en-US" i="1" smtClean="0">
                        <a:solidFill>
                          <a:schemeClr val="tx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bg-BG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𝑊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)</m:t>
                        </m:r>
                      </m:num>
                      <m:den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(ℓ)</m:t>
                            </m:r>
                          </m:sup>
                        </m:sSubSup>
                      </m:den>
                    </m:f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 t="-3810" b="-76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1808854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Using dynamic programming style approach</a:t>
                </a:r>
              </a:p>
              <a:p>
                <a:pPr lvl="1"/>
                <a:r>
                  <a:rPr lang="en-US" dirty="0"/>
                  <a:t>Check boundary case </a:t>
                </a:r>
                <a:r>
                  <a:rPr lang="en-US" dirty="0">
                    <a:solidFill>
                      <a:schemeClr val="accent3"/>
                    </a:solidFill>
                  </a:rPr>
                  <a:t>(what is the boundary case?)</a:t>
                </a:r>
              </a:p>
              <a:p>
                <a:pPr lvl="1"/>
                <a:r>
                  <a:rPr lang="en-US" dirty="0"/>
                  <a:t>Write the recursive formulation</a:t>
                </a:r>
              </a:p>
              <a:p>
                <a:endParaRPr lang="en-US" sz="1200" dirty="0"/>
              </a:p>
              <a:p>
                <a:r>
                  <a:rPr lang="en-US" dirty="0"/>
                  <a:t>Check boundary case (when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ℓ=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𝐿</m:t>
                    </m:r>
                  </m:oMath>
                </a14:m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Output layer</a:t>
                </a:r>
              </a:p>
              <a:p>
                <a:pPr lvl="1"/>
                <a:r>
                  <a:rPr lang="en-US" dirty="0"/>
                  <a:t>For simplicity, assume we are doing regression and the error is squared error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𝑊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  <m:sup>
                                <m:d>
                                  <m:d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𝐿</m:t>
                                    </m:r>
                                  </m:e>
                                </m:d>
                              </m:sup>
                            </m:sSub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 </a:t>
                </a: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 (Usually only one node in the output layer)</a:t>
                </a:r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𝐿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)</m:t>
                        </m:r>
                      </m:sup>
                    </m:sSubSup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=2(</m:t>
                    </m:r>
                    <m:sSubSup>
                      <m:sSubSup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1</m:t>
                        </m:r>
                      </m:sub>
                      <m:sup>
                        <m:d>
                          <m:d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𝐿</m:t>
                            </m:r>
                          </m:e>
                        </m:d>
                      </m:sup>
                    </m:sSubSup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   </a:t>
                </a:r>
                <a:r>
                  <a:rPr lang="en-US" sz="2000" dirty="0">
                    <a:solidFill>
                      <a:schemeClr val="bg1">
                        <a:lumMod val="50000"/>
                      </a:schemeClr>
                    </a:solidFill>
                  </a:rPr>
                  <a:t>(similar discussion applies for other differentiable error function)</a:t>
                </a:r>
              </a:p>
              <a:p>
                <a:pPr lvl="1"/>
                <a:endParaRPr lang="en-US" sz="1100" dirty="0"/>
              </a:p>
              <a:p>
                <a:pPr lvl="1"/>
                <a:r>
                  <a:rPr lang="en-US" dirty="0"/>
                  <a:t>So the boundary condition at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𝐿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dirty="0"/>
                  <a:t>is checked.</a:t>
                </a:r>
              </a:p>
              <a:p>
                <a:pPr lvl="1"/>
                <a:r>
                  <a:rPr lang="en-US" dirty="0"/>
                  <a:t>Next we will derive the </a:t>
                </a:r>
                <a:r>
                  <a:rPr lang="en-US" dirty="0">
                    <a:solidFill>
                      <a:srgbClr val="C00000"/>
                    </a:solidFill>
                  </a:rPr>
                  <a:t>backward</a:t>
                </a:r>
                <a:r>
                  <a:rPr lang="en-US" dirty="0"/>
                  <a:t> recursive formulation (hence, </a:t>
                </a:r>
                <a:r>
                  <a:rPr lang="en-US" dirty="0">
                    <a:solidFill>
                      <a:srgbClr val="C00000"/>
                    </a:solidFill>
                  </a:rPr>
                  <a:t>backpropagation</a:t>
                </a:r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1808854" cy="5032375"/>
              </a:xfrm>
              <a:blipFill>
                <a:blip r:embed="rId3"/>
                <a:stretch>
                  <a:fillRect l="-967" t="-20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/>
          <p:cNvGrpSpPr/>
          <p:nvPr/>
        </p:nvGrpSpPr>
        <p:grpSpPr>
          <a:xfrm>
            <a:off x="8034868" y="1961091"/>
            <a:ext cx="3818466" cy="2050376"/>
            <a:chOff x="289560" y="2011680"/>
            <a:chExt cx="7264426" cy="4005411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9560" y="2011680"/>
              <a:ext cx="7264426" cy="4005411"/>
            </a:xfrm>
            <a:prstGeom prst="rect">
              <a:avLst/>
            </a:prstGeom>
          </p:spPr>
        </p:pic>
        <p:sp>
          <p:nvSpPr>
            <p:cNvPr id="6" name="Rounded Rectangle 5"/>
            <p:cNvSpPr/>
            <p:nvPr/>
          </p:nvSpPr>
          <p:spPr>
            <a:xfrm>
              <a:off x="6609106" y="4014385"/>
              <a:ext cx="944880" cy="11430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49970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Compute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𝛿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bSup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bg-BG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𝑊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)</m:t>
                        </m:r>
                      </m:num>
                      <m:den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(ℓ)</m:t>
                            </m:r>
                          </m:sup>
                        </m:sSubSup>
                      </m:den>
                    </m:f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3"/>
                <a:stretch>
                  <a:fillRect l="-2377" t="-23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700772"/>
          </a:xfrm>
        </p:spPr>
        <p:txBody>
          <a:bodyPr/>
          <a:lstStyle/>
          <a:p>
            <a:r>
              <a:rPr lang="en-US" dirty="0"/>
              <a:t>Zoom in to see the chain of dependencies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5042095" y="3630077"/>
            <a:ext cx="725659" cy="198862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A787E75-4772-4340-9C69-38BB0D47EC67}"/>
              </a:ext>
            </a:extLst>
          </p:cNvPr>
          <p:cNvGrpSpPr/>
          <p:nvPr/>
        </p:nvGrpSpPr>
        <p:grpSpPr>
          <a:xfrm>
            <a:off x="8373534" y="2718"/>
            <a:ext cx="3818466" cy="2050376"/>
            <a:chOff x="289560" y="2011680"/>
            <a:chExt cx="7264426" cy="4005411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7155012-2127-CC4D-86F2-AA960FC3465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9560" y="2011680"/>
              <a:ext cx="7264426" cy="4005411"/>
            </a:xfrm>
            <a:prstGeom prst="rect">
              <a:avLst/>
            </a:prstGeom>
          </p:spPr>
        </p:pic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F3BE4AE8-879B-0F43-AB44-6F073887B719}"/>
                </a:ext>
              </a:extLst>
            </p:cNvPr>
            <p:cNvSpPr/>
            <p:nvPr/>
          </p:nvSpPr>
          <p:spPr>
            <a:xfrm>
              <a:off x="6609106" y="4014385"/>
              <a:ext cx="944880" cy="11430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481843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Compute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𝛿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bSup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bg-BG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𝑊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)</m:t>
                        </m:r>
                      </m:num>
                      <m:den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(ℓ)</m:t>
                            </m:r>
                          </m:sup>
                        </m:sSubSup>
                      </m:den>
                    </m:f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3"/>
                <a:stretch>
                  <a:fillRect l="-2377" t="-23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700772"/>
          </a:xfrm>
        </p:spPr>
        <p:txBody>
          <a:bodyPr/>
          <a:lstStyle/>
          <a:p>
            <a:r>
              <a:rPr lang="en-US" dirty="0"/>
              <a:t>Zoom in to see the chain of dependencies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5042095" y="3630077"/>
            <a:ext cx="725659" cy="198862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A787E75-4772-4340-9C69-38BB0D47EC67}"/>
              </a:ext>
            </a:extLst>
          </p:cNvPr>
          <p:cNvGrpSpPr/>
          <p:nvPr/>
        </p:nvGrpSpPr>
        <p:grpSpPr>
          <a:xfrm>
            <a:off x="8373534" y="2718"/>
            <a:ext cx="3818466" cy="2050376"/>
            <a:chOff x="289560" y="2011680"/>
            <a:chExt cx="7264426" cy="4005411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7155012-2127-CC4D-86F2-AA960FC3465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9560" y="2011680"/>
              <a:ext cx="7264426" cy="4005411"/>
            </a:xfrm>
            <a:prstGeom prst="rect">
              <a:avLst/>
            </a:prstGeom>
          </p:spPr>
        </p:pic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F3BE4AE8-879B-0F43-AB44-6F073887B719}"/>
                </a:ext>
              </a:extLst>
            </p:cNvPr>
            <p:cNvSpPr/>
            <p:nvPr/>
          </p:nvSpPr>
          <p:spPr>
            <a:xfrm>
              <a:off x="6609106" y="4014385"/>
              <a:ext cx="944880" cy="11430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5F1570BA-076A-114A-9A70-C7B7021E0F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9542" y="2676324"/>
            <a:ext cx="3832387" cy="225659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08C1051-F1BA-9946-86EA-271EAC8CCF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6812" y="5256978"/>
            <a:ext cx="3915117" cy="723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6508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Compute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𝛿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bSup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bg-BG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𝑊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)</m:t>
                        </m:r>
                      </m:num>
                      <m:den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(ℓ)</m:t>
                            </m:r>
                          </m:sup>
                        </m:sSubSup>
                      </m:den>
                    </m:f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3"/>
                <a:stretch>
                  <a:fillRect l="-2377" t="-9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700772"/>
          </a:xfrm>
        </p:spPr>
        <p:txBody>
          <a:bodyPr/>
          <a:lstStyle/>
          <a:p>
            <a:r>
              <a:rPr lang="en-US" dirty="0"/>
              <a:t>Zoom in to see the chain of dependencies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/>
              <p:cNvSpPr txBox="1">
                <a:spLocks/>
              </p:cNvSpPr>
              <p:nvPr/>
            </p:nvSpPr>
            <p:spPr>
              <a:xfrm>
                <a:off x="5042095" y="2661334"/>
                <a:ext cx="5958840" cy="365056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𝛿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𝑗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(ℓ)</m:t>
                          </m:r>
                        </m:sup>
                      </m:sSubSup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bg-BG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(</m:t>
                          </m:r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𝑊</m:t>
                          </m:r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)</m:t>
                          </m:r>
                        </m:num>
                        <m:den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ℓ</m:t>
                              </m:r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)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𝛿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is-I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𝑘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(ℓ+1)</m:t>
                            </m:r>
                          </m:sup>
                        </m:sSup>
                      </m:sup>
                      <m:e>
                        <m:f>
                          <m:fPr>
                            <m:ctrlPr>
                              <a:rPr lang="bg-BG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(</m:t>
                            </m:r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𝑊</m:t>
                            </m:r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)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𝜕</m:t>
                            </m:r>
                            <m:sSubSup>
                              <m:sSubSupPr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𝑘</m:t>
                                </m:r>
                              </m:sub>
                              <m:sup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(ℓ</m:t>
                                </m:r>
                                <m: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+</m:t>
                                </m:r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1)</m:t>
                                </m:r>
                              </m:sup>
                            </m:sSubSup>
                          </m:den>
                        </m:f>
                        <m:f>
                          <m:fPr>
                            <m:ctrlPr>
                              <a:rPr lang="bg-BG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𝜕</m:t>
                            </m:r>
                            <m:sSubSup>
                              <m:sSubSup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𝑘</m:t>
                                </m:r>
                              </m:sub>
                              <m:sup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(ℓ+1)</m:t>
                                </m:r>
                              </m:sup>
                            </m:sSubSup>
                          </m:num>
                          <m:den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𝜕</m:t>
                            </m:r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(ℓ)</m:t>
                                </m:r>
                              </m:sup>
                            </m:sSubSup>
                          </m:den>
                        </m:f>
                        <m:f>
                          <m:fPr>
                            <m:ctrlPr>
                              <a:rPr lang="bg-BG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7030A0"/>
                                </a:solidFill>
                                <a:latin typeface="Cambria Math" charset="0"/>
                              </a:rPr>
                              <m:t>𝜕</m:t>
                            </m:r>
                            <m:sSubSup>
                              <m:sSubSupPr>
                                <m:ctrlPr>
                                  <a:rPr lang="en-US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solidFill>
                                      <a:srgbClr val="7030A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7030A0"/>
                                    </a:solidFill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lang="en-US" i="1">
                                    <a:solidFill>
                                      <a:srgbClr val="7030A0"/>
                                    </a:solidFill>
                                    <a:latin typeface="Cambria Math" charset="0"/>
                                  </a:rPr>
                                  <m:t>(ℓ)</m:t>
                                </m:r>
                              </m:sup>
                            </m:sSubSup>
                          </m:num>
                          <m:den>
                            <m:r>
                              <a:rPr lang="en-US" i="1">
                                <a:solidFill>
                                  <a:srgbClr val="7030A0"/>
                                </a:solidFill>
                                <a:latin typeface="Cambria Math" charset="0"/>
                              </a:rPr>
                              <m:t>𝜕</m:t>
                            </m:r>
                            <m:sSubSup>
                              <m:sSubSupPr>
                                <m:ctrlPr>
                                  <a:rPr lang="en-US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solidFill>
                                      <a:srgbClr val="7030A0"/>
                                    </a:solidFill>
                                    <a:latin typeface="Cambria Math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7030A0"/>
                                    </a:solidFill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lang="en-US" i="1">
                                    <a:solidFill>
                                      <a:srgbClr val="7030A0"/>
                                    </a:solidFill>
                                    <a:latin typeface="Cambria Math" charset="0"/>
                                  </a:rPr>
                                  <m:t>(ℓ)</m:t>
                                </m:r>
                              </m:sup>
                            </m:sSubSup>
                          </m:den>
                        </m:f>
                      </m:e>
                    </m:nary>
                  </m:oMath>
                </a14:m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𝛿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is-I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𝑘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(ℓ+1)</m:t>
                            </m:r>
                          </m:sup>
                        </m:sSup>
                      </m:sup>
                      <m:e>
                        <m:sSubSup>
                          <m:sSubSupPr>
                            <m:ctrlP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(ℓ+1)</m:t>
                            </m:r>
                          </m:sup>
                        </m:sSubSup>
                        <m:sSubSup>
                          <m:sSubSupPr>
                            <m:ctrlP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(ℓ+1)</m:t>
                            </m:r>
                          </m:sup>
                        </m:sSubSup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  <m:d>
                          <m:dPr>
                            <m:ctrlP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  <m:sup>
                                <m:d>
                                  <m:dPr>
                                    <m:ctrlPr>
                                      <a:rPr lang="en-US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7030A0"/>
                                        </a:solidFill>
                                        <a:latin typeface="Cambria Math" charset="0"/>
                                      </a:rPr>
                                      <m:t>ℓ</m:t>
                                    </m:r>
                                  </m:e>
                                </m:d>
                              </m:sup>
                            </m:sSubSup>
                          </m:e>
                        </m:d>
                      </m:e>
                    </m:nary>
                  </m:oMath>
                </a14:m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6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2095" y="2661334"/>
                <a:ext cx="5958840" cy="3650566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9542" y="2676324"/>
            <a:ext cx="3832387" cy="225659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6812" y="5256978"/>
            <a:ext cx="3915117" cy="72344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Rounded Rectangle 8"/>
              <p:cNvSpPr/>
              <p:nvPr/>
            </p:nvSpPr>
            <p:spPr>
              <a:xfrm>
                <a:off x="8961121" y="2239303"/>
                <a:ext cx="2842846" cy="844061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sz="2400" dirty="0">
                    <a:solidFill>
                      <a:schemeClr val="accent1"/>
                    </a:solidFill>
                  </a:rPr>
                  <a:t>For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𝜃</m:t>
                    </m:r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𝑠</m:t>
                        </m:r>
                      </m:e>
                    </m:d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400">
                        <a:solidFill>
                          <a:schemeClr val="accent1"/>
                        </a:solidFill>
                        <a:latin typeface="Cambria Math" charset="0"/>
                      </a:rPr>
                      <m:t>tanh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⁡(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𝑠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𝜃</m:t>
                        </m:r>
                      </m:e>
                      <m:sup>
                        <m:r>
                          <a:rPr lang="en-US" sz="2400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sz="24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𝑠</m:t>
                        </m:r>
                      </m:e>
                    </m:d>
                    <m:r>
                      <a:rPr lang="en-US" sz="2400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sz="2400" dirty="0">
                        <a:solidFill>
                          <a:schemeClr val="accent1"/>
                        </a:solidFill>
                        <a:latin typeface="Cambria Math" charset="0"/>
                      </a:rPr>
                      <m:t>1−</m:t>
                    </m:r>
                    <m:r>
                      <a:rPr lang="en-US" sz="2400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𝜃</m:t>
                    </m:r>
                    <m:sSup>
                      <m:sSupPr>
                        <m:ctrlPr>
                          <a:rPr lang="en-US" sz="24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𝑠</m:t>
                            </m:r>
                          </m:e>
                        </m:d>
                      </m:e>
                      <m:sup>
                        <m:r>
                          <a:rPr lang="en-US" sz="2400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9" name="Rounded 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1121" y="2239303"/>
                <a:ext cx="2842846" cy="844061"/>
              </a:xfrm>
              <a:prstGeom prst="roundRect">
                <a:avLst/>
              </a:prstGeom>
              <a:blipFill rotWithShape="0">
                <a:blip r:embed="rId7"/>
                <a:stretch>
                  <a:fillRect l="-1709" t="-53191" r="-1923" b="-26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/>
          <p:cNvSpPr txBox="1"/>
          <p:nvPr/>
        </p:nvSpPr>
        <p:spPr>
          <a:xfrm>
            <a:off x="5059769" y="6050290"/>
            <a:ext cx="62940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We have the backward </a:t>
            </a:r>
            <a:r>
              <a:rPr lang="en-US" sz="2800"/>
              <a:t>recurve definition!</a:t>
            </a:r>
            <a:endParaRPr lang="en-US" sz="2800" dirty="0"/>
          </a:p>
        </p:txBody>
      </p:sp>
      <p:sp>
        <p:nvSpPr>
          <p:cNvPr id="11" name="Rounded Rectangle 10"/>
          <p:cNvSpPr/>
          <p:nvPr/>
        </p:nvSpPr>
        <p:spPr>
          <a:xfrm>
            <a:off x="5042095" y="3630077"/>
            <a:ext cx="725659" cy="198862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97D3C1D-E330-2B42-939A-463BEE0EEFF1}"/>
              </a:ext>
            </a:extLst>
          </p:cNvPr>
          <p:cNvGrpSpPr/>
          <p:nvPr/>
        </p:nvGrpSpPr>
        <p:grpSpPr>
          <a:xfrm>
            <a:off x="8373534" y="2718"/>
            <a:ext cx="3818466" cy="2050376"/>
            <a:chOff x="289560" y="2011680"/>
            <a:chExt cx="7264426" cy="4005411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C0CCC694-CE47-D94D-8DFF-74E2872C043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89560" y="2011680"/>
              <a:ext cx="7264426" cy="4005411"/>
            </a:xfrm>
            <a:prstGeom prst="rect">
              <a:avLst/>
            </a:prstGeom>
          </p:spPr>
        </p:pic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54A47799-4670-1D4A-8CA7-1D8CE3F82591}"/>
                </a:ext>
              </a:extLst>
            </p:cNvPr>
            <p:cNvSpPr/>
            <p:nvPr/>
          </p:nvSpPr>
          <p:spPr>
            <a:xfrm>
              <a:off x="6609106" y="4014385"/>
              <a:ext cx="944880" cy="11430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54996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Compute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𝛿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bSup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bg-BG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𝑊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)</m:t>
                        </m:r>
                      </m:num>
                      <m:den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(ℓ)</m:t>
                            </m:r>
                          </m:sup>
                        </m:sSubSup>
                      </m:den>
                    </m:f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3"/>
                <a:stretch>
                  <a:fillRect l="-2377" t="-23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0092"/>
              </a:xfrm>
            </p:spPr>
            <p:txBody>
              <a:bodyPr/>
              <a:lstStyle/>
              <a:p>
                <a:r>
                  <a:rPr lang="en-US" dirty="0"/>
                  <a:t>We can calculate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𝛿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bSup>
                  </m:oMath>
                </a14:m>
                <a:r>
                  <a:rPr lang="en-US" dirty="0"/>
                  <a:t> in a dynamic programming manner:</a:t>
                </a:r>
              </a:p>
              <a:p>
                <a:endParaRPr lang="en-US" dirty="0"/>
              </a:p>
              <a:p>
                <a:pPr marL="228600" lvl="1">
                  <a:spcBef>
                    <a:spcPts val="1000"/>
                  </a:spcBef>
                </a:pPr>
                <a:r>
                  <a:rPr lang="en-US" sz="2800" dirty="0"/>
                  <a:t>Boundary condition: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𝛿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𝐿</m:t>
                        </m:r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sup>
                    </m:sSubSup>
                    <m:r>
                      <a:rPr lang="en-US" sz="2800" i="1">
                        <a:solidFill>
                          <a:schemeClr val="accent1"/>
                        </a:solidFill>
                        <a:latin typeface="Cambria Math" charset="0"/>
                      </a:rPr>
                      <m:t>=2(</m:t>
                    </m:r>
                    <m:sSubSup>
                      <m:sSubSupPr>
                        <m:ctrlP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𝑠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  <m:sup>
                        <m:d>
                          <m:dPr>
                            <m:ctrlP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𝐿</m:t>
                            </m:r>
                          </m:e>
                        </m:d>
                      </m:sup>
                    </m:sSubSup>
                    <m:r>
                      <a:rPr lang="en-US" sz="2800" i="1">
                        <a:solidFill>
                          <a:schemeClr val="accent1"/>
                        </a:solidFill>
                        <a:latin typeface="Cambria Math" charset="0"/>
                      </a:rPr>
                      <m:t>−</m:t>
                    </m:r>
                    <m:sSub>
                      <m:sSubPr>
                        <m:ctrlP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800" i="1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Recursive formulation: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𝛿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is-I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𝑘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(ℓ+1)</m:t>
                            </m:r>
                          </m:sup>
                        </m:sSup>
                      </m:sup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(ℓ+1)</m:t>
                            </m:r>
                          </m:sup>
                        </m:sSubSup>
                        <m:sSubSup>
                          <m:sSub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𝑗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(ℓ+1)</m:t>
                            </m:r>
                          </m:sup>
                        </m:sSubSup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  <m:sup>
                                <m:d>
                                  <m:d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ℓ</m:t>
                                    </m:r>
                                  </m:e>
                                </m:d>
                              </m:sup>
                            </m:sSubSup>
                          </m:e>
                        </m:d>
                      </m:e>
                    </m:nary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endParaRPr lang="en-US" dirty="0"/>
              </a:p>
              <a:p>
                <a:pPr marL="228600" lvl="1">
                  <a:spcBef>
                    <a:spcPts val="1000"/>
                  </a:spcBef>
                </a:pPr>
                <a:endParaRPr lang="en-US" sz="2800" dirty="0"/>
              </a:p>
              <a:p>
                <a:pPr marL="228600" lvl="1">
                  <a:spcBef>
                    <a:spcPts val="1000"/>
                  </a:spcBef>
                </a:pPr>
                <a:r>
                  <a:rPr lang="en-US" sz="2800" dirty="0"/>
                  <a:t>Calculate</a:t>
                </a:r>
                <a:r>
                  <a:rPr lang="en-US" sz="28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𝛿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bSup>
                  </m:oMath>
                </a14:m>
                <a:r>
                  <a:rPr lang="en-US" sz="28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800" dirty="0"/>
                  <a:t>for</a:t>
                </a:r>
                <a:r>
                  <a:rPr lang="en-US" sz="28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ℓ&lt;</m:t>
                    </m:r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𝐿</m:t>
                    </m:r>
                  </m:oMath>
                </a14:m>
                <a:r>
                  <a:rPr lang="en-US" sz="28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800" dirty="0"/>
                  <a:t>in a backward manner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0092"/>
              </a:xfrm>
              <a:blipFill rotWithShape="0">
                <a:blip r:embed="rId4"/>
                <a:stretch>
                  <a:fillRect l="-1043" t="-1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2F6D5B69-E633-9843-AADD-E4A64696D1B3}"/>
              </a:ext>
            </a:extLst>
          </p:cNvPr>
          <p:cNvGrpSpPr/>
          <p:nvPr/>
        </p:nvGrpSpPr>
        <p:grpSpPr>
          <a:xfrm>
            <a:off x="8373534" y="2718"/>
            <a:ext cx="3818466" cy="2050376"/>
            <a:chOff x="289560" y="2011680"/>
            <a:chExt cx="7264426" cy="400541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83A2ABF-E630-FA42-825D-594387E7630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9560" y="2011680"/>
              <a:ext cx="7264426" cy="4005411"/>
            </a:xfrm>
            <a:prstGeom prst="rect">
              <a:avLst/>
            </a:prstGeom>
          </p:spPr>
        </p:pic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5B7754DB-39EE-114A-88F1-E14F1E282D2A}"/>
                </a:ext>
              </a:extLst>
            </p:cNvPr>
            <p:cNvSpPr/>
            <p:nvPr/>
          </p:nvSpPr>
          <p:spPr>
            <a:xfrm>
              <a:off x="6609106" y="4014385"/>
              <a:ext cx="944880" cy="11430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52044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Backpropagation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Recall that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g-BG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𝑊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num>
                      <m:den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𝑗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ℓ</m:t>
                                </m:r>
                              </m:e>
                            </m:d>
                          </m:sup>
                        </m:sSubSup>
                      </m:den>
                    </m:f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bSup>
                      <m:sSubSup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bSup>
                    <m:sSubSup>
                      <m:sSubSupPr>
                        <m:ctrlP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(ℓ−1)</m:t>
                        </m:r>
                      </m:sup>
                    </m:sSubSup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</a:p>
              <a:p>
                <a:r>
                  <a:rPr lang="en-US" dirty="0"/>
                  <a:t>Backpropagation Algorithm</a:t>
                </a:r>
              </a:p>
              <a:p>
                <a:pPr lvl="1"/>
                <a:r>
                  <a:rPr lang="en-US" dirty="0"/>
                  <a:t>Initialize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bSup>
                    <m:r>
                      <a:rPr lang="en-US" b="0" i="1" smtClean="0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dirty="0"/>
                  <a:t>randomly  </a:t>
                </a: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[You will discuss the impacts of initialization in HW5]</a:t>
                </a:r>
              </a:p>
              <a:p>
                <a:pPr lvl="1"/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𝑡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=1</m:t>
                    </m:r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𝑇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:r>
                  <a:rPr lang="en-US" sz="2400" dirty="0"/>
                  <a:t>Randomly pick a point from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400" dirty="0"/>
                  <a:t>(for stochastic gradient descent)</a:t>
                </a:r>
              </a:p>
              <a:p>
                <a:pPr lvl="2"/>
                <a:r>
                  <a:rPr lang="en-US" sz="2400" dirty="0">
                    <a:solidFill>
                      <a:schemeClr val="accent2"/>
                    </a:solidFill>
                  </a:rPr>
                  <a:t>Forward propagation: Calculate all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bSup>
                  </m:oMath>
                </a14:m>
                <a:r>
                  <a:rPr lang="en-US" sz="2400" dirty="0">
                    <a:solidFill>
                      <a:schemeClr val="accent2"/>
                    </a:solidFill>
                  </a:rPr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𝑠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bSup>
                  </m:oMath>
                </a14:m>
                <a:endParaRPr lang="en-US" sz="2400" dirty="0"/>
              </a:p>
              <a:p>
                <a:pPr lvl="2"/>
                <a:r>
                  <a:rPr lang="en-US" sz="2400" dirty="0">
                    <a:solidFill>
                      <a:srgbClr val="00B050"/>
                    </a:solidFill>
                  </a:rPr>
                  <a:t>Backward propagation: Calculate all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𝛿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bSup>
                  </m:oMath>
                </a14:m>
                <a:endParaRPr lang="en-US" sz="2400" dirty="0">
                  <a:solidFill>
                    <a:srgbClr val="00B050"/>
                  </a:solidFill>
                </a:endParaRPr>
              </a:p>
              <a:p>
                <a:pPr lvl="2"/>
                <a:r>
                  <a:rPr lang="en-US" sz="2400" dirty="0"/>
                  <a:t>Update the weights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bSup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←</m:t>
                    </m:r>
                    <m:sSubSup>
                      <m:sSub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bSup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−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𝜂</m:t>
                    </m:r>
                    <m:sSubSup>
                      <m:sSub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sSubSup>
                          <m:sSubSupPr>
                            <m:ctrlPr>
                              <a:rPr lang="en-US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𝑗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ℓ</m:t>
                                </m:r>
                              </m:e>
                            </m:d>
                          </m:sup>
                        </m:sSubSup>
                        <m:r>
                          <a:rPr lang="en-US" sz="2400" b="0" i="1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(ℓ−1)</m:t>
                        </m:r>
                      </m:sup>
                    </m:sSubSup>
                  </m:oMath>
                </a14:m>
                <a:endParaRPr lang="en-US" sz="2400" dirty="0"/>
              </a:p>
              <a:p>
                <a:pPr lvl="1"/>
                <a:r>
                  <a:rPr lang="en-US" sz="2800" dirty="0"/>
                  <a:t>Return the weights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086" t="-2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93793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1034932" cy="4351338"/>
              </a:xfrm>
            </p:spPr>
            <p:txBody>
              <a:bodyPr/>
              <a:lstStyle/>
              <a:p>
                <a:r>
                  <a:rPr lang="en-US" dirty="0"/>
                  <a:t>Backpropagation is gradient descent with efficient gradient computation</a:t>
                </a:r>
              </a:p>
              <a:p>
                <a:r>
                  <a:rPr lang="en-US" dirty="0"/>
                  <a:t>Note that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en-US" dirty="0"/>
                  <a:t> is not convex in weights</a:t>
                </a:r>
              </a:p>
              <a:p>
                <a:r>
                  <a:rPr lang="en-US" dirty="0"/>
                  <a:t>Gradient descent doesn’t guarantee to converge to global optimal</a:t>
                </a:r>
              </a:p>
              <a:p>
                <a:endParaRPr lang="en-US" dirty="0"/>
              </a:p>
              <a:p>
                <a:r>
                  <a:rPr lang="en-US" dirty="0"/>
                  <a:t>Potential approaches:</a:t>
                </a:r>
              </a:p>
              <a:p>
                <a:pPr lvl="1"/>
                <a:r>
                  <a:rPr lang="en-US" dirty="0"/>
                  <a:t>Run it many times</a:t>
                </a:r>
              </a:p>
              <a:p>
                <a:pPr lvl="1"/>
                <a:r>
                  <a:rPr lang="en-US"/>
                  <a:t>Choose better initializations </a:t>
                </a:r>
                <a:r>
                  <a:rPr lang="en-US" dirty="0"/>
                  <a:t>(the choice of initialization matters)</a:t>
                </a:r>
              </a:p>
              <a:p>
                <a:pPr lvl="2"/>
                <a:r>
                  <a:rPr lang="en-US" dirty="0"/>
                  <a:t>Initialization matters (more discussion next lecture)</a:t>
                </a:r>
              </a:p>
              <a:p>
                <a:pPr lvl="2"/>
                <a:r>
                  <a:rPr lang="en-US" dirty="0"/>
                  <a:t>Initializing 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0</m:t>
                    </m:r>
                  </m:oMath>
                </a14:m>
                <a:r>
                  <a:rPr lang="en-US" dirty="0"/>
                  <a:t> is not a good choice (Q6b of HW5)</a:t>
                </a:r>
              </a:p>
              <a:p>
                <a:pPr lvl="2"/>
                <a:r>
                  <a:rPr lang="en-US" dirty="0"/>
                  <a:t>Initializing at larger weights is not a good idea for tanh as activation function (Q6a of HW5)</a:t>
                </a:r>
              </a:p>
              <a:p>
                <a:pPr lvl="2"/>
                <a:endParaRPr lang="en-US" dirty="0"/>
              </a:p>
              <a:p>
                <a:pPr lvl="2"/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1034932" cy="4351338"/>
              </a:xfrm>
              <a:blipFill>
                <a:blip r:embed="rId2"/>
                <a:stretch>
                  <a:fillRect l="-1034" t="-2326" b="-17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97156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Hidden-Layer Neural Network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863042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How do we write a hypothesis in single-hidden layer mathematically?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h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𝜃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0,1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b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nary>
                          <m:naryPr>
                            <m:chr m:val="∑"/>
                            <m:limLoc m:val="subSup"/>
                            <m:ctrlPr>
                              <a:rPr lang="is-I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𝑑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1</m:t>
                                    </m:r>
                                  </m:e>
                                </m:d>
                              </m:sup>
                            </m:sSup>
                          </m:sup>
                          <m:e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𝑗</m:t>
                                </m:r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,1</m:t>
                                </m:r>
                              </m:sub>
                              <m:sup>
                                <m:d>
                                  <m:d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e>
                                </m:d>
                              </m:sup>
                            </m:sSubSup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  <m:sup>
                                <m:d>
                                  <m:dPr>
                                    <m:ctrlPr>
                                      <a:rPr lang="en-US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charset="0"/>
                                      </a:rPr>
                                      <m:t>1</m:t>
                                    </m:r>
                                  </m:e>
                                </m:d>
                              </m:sup>
                            </m:sSubSup>
                          </m:e>
                        </m:nary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h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𝜃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0,1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b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nary>
                          <m:naryPr>
                            <m:chr m:val="∑"/>
                            <m:limLoc m:val="subSup"/>
                            <m:ctrlPr>
                              <a:rPr lang="is-I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𝑗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𝑑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1</m:t>
                                    </m:r>
                                  </m:e>
                                </m:d>
                              </m:sup>
                            </m:sSup>
                          </m:sup>
                          <m:e>
                            <m:sSubSup>
                              <m:sSub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𝑗</m:t>
                                </m:r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,1</m:t>
                                </m:r>
                              </m:sub>
                              <m:sup>
                                <m:d>
                                  <m:d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e>
                                </m:d>
                              </m:sup>
                            </m:sSubSup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𝜃</m:t>
                            </m:r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(</m:t>
                            </m:r>
                            <m:nary>
                              <m:naryPr>
                                <m:chr m:val="∑"/>
                                <m:limLoc m:val="subSup"/>
                                <m:ctrlPr>
                                  <a:rPr lang="is-IS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5"/>
                                  </m:rP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  <m: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=0</m:t>
                                </m:r>
                              </m:sub>
                              <m:sup>
                                <m:sSup>
                                  <m:sSupPr>
                                    <m:ctrlPr>
                                      <a:rPr lang="en-US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charset="0"/>
                                      </a:rPr>
                                      <m:t>𝑑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charset="0"/>
                                      </a:rPr>
                                      <m:t>(0)</m:t>
                                    </m:r>
                                  </m:sup>
                                </m:sSup>
                              </m:sup>
                              <m:e>
                                <m:sSubSup>
                                  <m:sSubSupPr>
                                    <m:ctrlPr>
                                      <a:rPr lang="en-US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charset="0"/>
                                      </a:rPr>
                                      <m:t>𝑖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charset="0"/>
                                      </a:rPr>
                                      <m:t>,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charset="0"/>
                                      </a:rPr>
                                      <m:t>𝑗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charset="0"/>
                                      </a:rPr>
                                      <m:t>(1)</m:t>
                                    </m:r>
                                  </m:sup>
                                </m:sSubSup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nary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nary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 </m:t>
                    </m:r>
                  </m:oMath>
                </a14:m>
                <a:endParaRPr lang="en-US" dirty="0"/>
              </a:p>
              <a:p>
                <a:endParaRPr lang="en-US" sz="1200" dirty="0"/>
              </a:p>
              <a:p>
                <a:r>
                  <a:rPr lang="en-US" dirty="0"/>
                  <a:t>How do we write a Kernel SVM hypothesis </a:t>
                </a:r>
                <a:br>
                  <a:rPr lang="en-US" dirty="0"/>
                </a:br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(linear model with nonlinear transformation)</a:t>
                </a:r>
              </a:p>
              <a:p>
                <a:pPr lvl="1"/>
                <a:endParaRPr lang="en-US" sz="500" b="0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𝑔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𝜃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is-I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sup>
                            </m:sSub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&gt;0</m:t>
                            </m:r>
                          </m:sub>
                          <m:sup/>
                          <m:e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𝐾</m:t>
                            </m:r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nary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 </m:t>
                    </m:r>
                  </m:oMath>
                </a14:m>
                <a:endParaRPr lang="en-US" dirty="0"/>
              </a:p>
              <a:p>
                <a:endParaRPr lang="en-US" sz="1200" dirty="0"/>
              </a:p>
              <a:p>
                <a:r>
                  <a:rPr lang="en-US" dirty="0"/>
                  <a:t>Interpretation: </a:t>
                </a:r>
              </a:p>
              <a:p>
                <a:pPr lvl="1"/>
                <a:r>
                  <a:rPr lang="en-US" dirty="0"/>
                  <a:t>The hidden layer is like “feature transform”</a:t>
                </a:r>
              </a:p>
              <a:p>
                <a:pPr lvl="1"/>
                <a:r>
                  <a:rPr lang="en-US" dirty="0"/>
                  <a:t>Shallow learning vs. deep learning</a:t>
                </a:r>
              </a:p>
              <a:p>
                <a:pPr lvl="1"/>
                <a:r>
                  <a:rPr lang="en-US" dirty="0"/>
                  <a:t>More discussion on neural networks and deep learning next lecture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863042"/>
              </a:xfrm>
              <a:blipFill>
                <a:blip r:embed="rId2"/>
                <a:stretch>
                  <a:fillRect l="-965" t="-23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ounded Rectangle 3"/>
          <p:cNvSpPr/>
          <p:nvPr/>
        </p:nvSpPr>
        <p:spPr>
          <a:xfrm>
            <a:off x="1270000" y="2827867"/>
            <a:ext cx="965200" cy="474133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3332" y="2518884"/>
            <a:ext cx="2205567" cy="2235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107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Support Vector Machines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53184"/>
                <a:ext cx="10515600" cy="5748656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Soft-margin SVM </a:t>
                </a:r>
                <a:r>
                  <a:rPr lang="en-US" dirty="0">
                    <a:solidFill>
                      <a:schemeClr val="tx2"/>
                    </a:solidFill>
                  </a:rPr>
                  <a:t>(approximates hard-margin SVM with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2"/>
                        </a:solidFill>
                        <a:latin typeface="Cambria Math" charset="0"/>
                      </a:rPr>
                      <m:t>𝐶</m:t>
                    </m:r>
                    <m:r>
                      <a:rPr lang="en-US" b="0" i="1" smtClean="0">
                        <a:solidFill>
                          <a:schemeClr val="tx2"/>
                        </a:solidFill>
                        <a:latin typeface="Cambria Math" charset="0"/>
                      </a:rPr>
                      <m:t>→∞ </m:t>
                    </m:r>
                  </m:oMath>
                </a14:m>
                <a:r>
                  <a:rPr lang="en-US" dirty="0">
                    <a:solidFill>
                      <a:schemeClr val="tx2"/>
                    </a:solidFill>
                  </a:rPr>
                  <a:t>)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sz="1200" dirty="0"/>
              </a:p>
              <a:p>
                <a:endParaRPr lang="en-US" sz="200" dirty="0"/>
              </a:p>
              <a:p>
                <a:r>
                  <a:rPr lang="en-US" dirty="0"/>
                  <a:t>Kernel version of the soft-margin SVM (with Kernel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𝐾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Φ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lvl="1"/>
                <a:r>
                  <a:rPr lang="en-US" dirty="0"/>
                  <a:t>Solve for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 in the kernel SVM using QP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𝑠𝑖𝑔𝑛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</m:sup>
                    </m:sSup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Φ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𝑔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b="1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𝒔𝒊𝒈𝒏</m:t>
                    </m:r>
                    <m:r>
                      <a:rPr lang="en-US" b="1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Sup>
                          <m:sSubSupPr>
                            <m:ctrlPr>
                              <a:rPr lang="en-US" b="1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1" i="1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𝜶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𝒏</m:t>
                            </m:r>
                          </m:sub>
                          <m:sup>
                            <m:r>
                              <a:rPr lang="en-US" b="1" i="1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b="1" i="1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&gt;</m:t>
                        </m:r>
                        <m:r>
                          <a:rPr lang="en-US" b="1" i="1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𝟎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lang="en-US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1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𝜶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𝒏</m:t>
                            </m:r>
                          </m:sub>
                          <m:sup>
                            <m:r>
                              <a:rPr lang="en-US" b="1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bSup>
                        <m:sSub>
                          <m:sSubPr>
                            <m:ctrlPr>
                              <a:rPr lang="en-US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𝒏</m:t>
                            </m:r>
                          </m:sub>
                        </m:sSub>
                        <m:sSub>
                          <m:sSubPr>
                            <m:ctrlPr>
                              <a:rPr lang="en-US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𝑲</m:t>
                            </m:r>
                          </m:e>
                          <m:sub>
                            <m:r>
                              <a:rPr lang="en-US" b="1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𝚽</m:t>
                            </m:r>
                          </m:sub>
                        </m:sSub>
                        <m: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1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1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𝒙</m:t>
                                </m:r>
                              </m:e>
                            </m:acc>
                          </m:e>
                          <m:sub>
                            <m:r>
                              <a:rPr lang="en-US" b="1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𝒏</m:t>
                            </m:r>
                          </m:sub>
                        </m:sSub>
                        <m: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𝒙</m:t>
                            </m:r>
                          </m:e>
                        </m:acc>
                        <m: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nary>
                    <m:r>
                      <a:rPr lang="en-US" b="1" i="1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sSup>
                      <m:sSupPr>
                        <m:ctrlPr>
                          <a:rPr lang="en-US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𝒃</m:t>
                        </m:r>
                      </m:e>
                      <m:sup>
                        <m:r>
                          <a:rPr lang="en-US" b="1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b="1" i="1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, </a:t>
                </a:r>
              </a:p>
              <a:p>
                <a:pPr lvl="2"/>
                <a:r>
                  <a:rPr lang="en-US" dirty="0">
                    <a:solidFill>
                      <a:schemeClr val="accent1"/>
                    </a:solidFill>
                  </a:rPr>
                  <a:t>                   </a:t>
                </a:r>
                <a:r>
                  <a:rPr lang="en-US" dirty="0"/>
                  <a:t>where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𝑚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−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Sup>
                          <m:sSub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&gt;0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bSup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𝐾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Φ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for some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𝑚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&gt;0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53184"/>
                <a:ext cx="10515600" cy="5748656"/>
              </a:xfrm>
              <a:blipFill>
                <a:blip r:embed="rId3"/>
                <a:stretch>
                  <a:fillRect l="-1086" t="-1762" b="-81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1116744" y="1790987"/>
                <a:ext cx="4918296" cy="1470374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000" b="0" i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minimize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𝑏</m:t>
                        </m:r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𝜉</m:t>
                            </m:r>
                          </m:e>
                        </m:acc>
                      </m:sub>
                    </m:sSub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  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+</m:t>
                    </m:r>
                    <m:r>
                      <a:rPr lang="en-US" sz="200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𝐶</m:t>
                    </m:r>
                    <m:nary>
                      <m:naryPr>
                        <m:chr m:val="∑"/>
                        <m:limLoc m:val="subSup"/>
                        <m:ctrlPr>
                          <a:rPr lang="is-IS" sz="200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          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≥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1</m:t>
                      </m:r>
                      <m:r>
                        <a:rPr lang="en-US" sz="2000" b="0" i="1" smtClean="0">
                          <a:solidFill>
                            <a:srgbClr val="FFFF00"/>
                          </a:solidFill>
                          <a:latin typeface="Cambria Math" charset="0"/>
                        </a:rPr>
                        <m:t>−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𝜉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, ∀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  <a:p>
                <a:r>
                  <a:rPr lang="en-US" sz="2000" dirty="0">
                    <a:solidFill>
                      <a:schemeClr val="bg1"/>
                    </a:solidFill>
                  </a:rPr>
                  <a:t>      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≥0</m:t>
                    </m:r>
                  </m:oMath>
                </a14:m>
                <a:r>
                  <a:rPr lang="en-US" sz="2000" dirty="0">
                    <a:solidFill>
                      <a:srgbClr val="FFFF00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∀</m:t>
                    </m:r>
                    <m:r>
                      <a:rPr lang="en-US" sz="20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r>
                  <a:rPr lang="en-US" sz="2000" dirty="0">
                    <a:solidFill>
                      <a:srgbClr val="FFFF00"/>
                    </a:solidFill>
                  </a:rPr>
                  <a:t> </a:t>
                </a:r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6744" y="1790987"/>
                <a:ext cx="4918296" cy="1470374"/>
              </a:xfrm>
              <a:prstGeom prst="roundRect">
                <a:avLst/>
              </a:prstGeom>
              <a:blipFill>
                <a:blip r:embed="rId4"/>
                <a:stretch>
                  <a:fillRect t="-161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/>
              <p:cNvSpPr/>
              <p:nvPr/>
            </p:nvSpPr>
            <p:spPr>
              <a:xfrm>
                <a:off x="1116744" y="3829350"/>
                <a:ext cx="6720473" cy="124557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000" b="0" i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maximize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sub>
                    </m:sSub>
                    <m:nary>
                      <m:naryPr>
                        <m:chr m:val="∑"/>
                        <m:limLoc m:val="subSup"/>
                        <m:ctrlPr>
                          <a:rPr lang="is-I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is-IS" sz="20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2000" b="0" i="0" dirty="0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Φ</m:t>
                                </m:r>
                              </m:sub>
                            </m:sSub>
                            <m:r>
                              <a:rPr lang="en-US" sz="2000" b="0" i="1" dirty="0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2000" b="0" i="1" dirty="0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r>
                              <a:rPr lang="en-US" sz="2000" b="0" i="1" dirty="0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nary>
                      </m:e>
                    </m:nary>
                  </m:oMath>
                </a14:m>
                <a: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</a:b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subject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to</m:t>
                    </m:r>
                    <m:r>
                      <m:rPr>
                        <m:nor/>
                      </m:rPr>
                      <a:rPr lang="en-US" sz="2000" b="0" i="0" smtClean="0">
                        <a:solidFill>
                          <a:schemeClr val="bg1"/>
                        </a:solidFill>
                        <a:latin typeface="Cambria Math" charset="0"/>
                      </a:rPr>
                      <m:t>  </m:t>
                    </m:r>
                    <m:nary>
                      <m:naryPr>
                        <m:chr m:val="∑"/>
                        <m:limLoc m:val="subSup"/>
                        <m:ctrlPr>
                          <a:rPr lang="is-I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=0</m:t>
                        </m:r>
                      </m:e>
                    </m:nary>
                  </m:oMath>
                </a14:m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</a:br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	    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0≤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≤</m:t>
                    </m:r>
                    <m:r>
                      <a:rPr lang="en-US" sz="20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𝐶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,∀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6744" y="3829350"/>
                <a:ext cx="6720473" cy="1245570"/>
              </a:xfrm>
              <a:prstGeom prst="roundRect">
                <a:avLst/>
              </a:prstGeom>
              <a:blipFill rotWithShape="0">
                <a:blip r:embed="rId5"/>
                <a:stretch>
                  <a:fillRect t="-28986" b="-299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ounded Rectangle 5"/>
          <p:cNvSpPr/>
          <p:nvPr/>
        </p:nvSpPr>
        <p:spPr>
          <a:xfrm>
            <a:off x="1554480" y="5775960"/>
            <a:ext cx="441960" cy="96012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1645920" y="6141720"/>
            <a:ext cx="1005840" cy="59436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01840" y="1913443"/>
            <a:ext cx="1651960" cy="163946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01840" y="3829350"/>
            <a:ext cx="1751149" cy="1751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515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 is Expressive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Universal approximation theorem:</a:t>
                </a:r>
              </a:p>
              <a:p>
                <a:pPr lvl="1"/>
                <a:r>
                  <a:rPr lang="en-US" dirty="0"/>
                  <a:t>A feed-forward network with </a:t>
                </a:r>
                <a:r>
                  <a:rPr lang="en-US" dirty="0">
                    <a:solidFill>
                      <a:srgbClr val="C00000"/>
                    </a:solidFill>
                  </a:rPr>
                  <a:t>a single hidden layer </a:t>
                </a:r>
                <a:r>
                  <a:rPr lang="en-US" dirty="0"/>
                  <a:t>containing a finite number of neurons can approximate continuous functions on compact subsets of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, under mild assumptions on the </a:t>
                </a:r>
                <a:r>
                  <a:rPr lang="en-US" dirty="0">
                    <a:solidFill>
                      <a:srgbClr val="C00000"/>
                    </a:solidFill>
                  </a:rPr>
                  <a:t>activation function. </a:t>
                </a:r>
              </a:p>
              <a:p>
                <a:pPr lvl="1"/>
                <a:endParaRPr lang="en-US" dirty="0">
                  <a:solidFill>
                    <a:srgbClr val="C00000"/>
                  </a:solidFill>
                </a:endParaRPr>
              </a:p>
              <a:p>
                <a:pPr lvl="1"/>
                <a:r>
                  <a:rPr lang="en-US" dirty="0"/>
                  <a:t>A single-hidden-layer NN can </a:t>
                </a:r>
                <a:r>
                  <a:rPr lang="en-US" dirty="0">
                    <a:solidFill>
                      <a:srgbClr val="C00000"/>
                    </a:solidFill>
                  </a:rPr>
                  <a:t>approximate ANY continuous target function</a:t>
                </a:r>
                <a:r>
                  <a:rPr lang="en-US" dirty="0"/>
                  <a:t>!</a:t>
                </a:r>
              </a:p>
              <a:p>
                <a:endParaRPr lang="en-US" dirty="0"/>
              </a:p>
              <a:p>
                <a:r>
                  <a:rPr lang="en-US" dirty="0"/>
                  <a:t>We also seem to only discuss how to minimize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3"/>
                <a:stretch>
                  <a:fillRect l="-1086" t="-2015" r="-3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962BEB8-7013-E546-A326-0C3C428DF999}"/>
              </a:ext>
            </a:extLst>
          </p:cNvPr>
          <p:cNvSpPr/>
          <p:nvPr/>
        </p:nvSpPr>
        <p:spPr>
          <a:xfrm>
            <a:off x="1895707" y="5746595"/>
            <a:ext cx="5122128" cy="83262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3600" dirty="0"/>
              <a:t>What about </a:t>
            </a:r>
            <a:r>
              <a:rPr lang="en-US" sz="3600" dirty="0">
                <a:solidFill>
                  <a:schemeClr val="accent2"/>
                </a:solidFill>
              </a:rPr>
              <a:t>overfitting</a:t>
            </a:r>
            <a:r>
              <a:rPr lang="en-US" sz="36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942987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49" y="1709738"/>
            <a:ext cx="10970683" cy="2852737"/>
          </a:xfrm>
        </p:spPr>
        <p:txBody>
          <a:bodyPr/>
          <a:lstStyle/>
          <a:p>
            <a:r>
              <a:rPr lang="en-US" dirty="0"/>
              <a:t>Regularization in Neural Networks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2165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Weight-Based Regularization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Weight decay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𝑎𝑢𝑔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𝑊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𝑊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f>
                      <m:fPr>
                        <m:ctrlPr>
                          <a:rPr lang="bg-BG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𝜆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bg-BG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𝑗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,ℓ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𝑖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,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𝑗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ℓ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457200" lvl="1" indent="0">
                  <a:buNone/>
                </a:pPr>
                <a:endParaRPr lang="en-US" dirty="0"/>
              </a:p>
              <a:p>
                <a:r>
                  <a:rPr lang="en-US" dirty="0"/>
                  <a:t>Weight elimination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𝑎𝑢𝑔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𝑊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𝑊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f>
                      <m:fPr>
                        <m:ctrlPr>
                          <a:rPr lang="bg-BG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𝜆</m:t>
                        </m:r>
                      </m:num>
                      <m:den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bg-BG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𝑗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,ℓ</m:t>
                        </m:r>
                      </m:sub>
                      <m:sup/>
                      <m:e>
                        <m:f>
                          <m:fPr>
                            <m:ctrlPr>
                              <a:rPr lang="bg-BG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,</m:t>
                                        </m:r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𝑗</m:t>
                                        </m:r>
                                      </m:sub>
                                      <m:sup>
                                        <m:d>
                                          <m:dPr>
                                            <m:ctrlPr>
                                              <a:rPr lang="en-US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charset="0"/>
                                              </a:rPr>
                                              <m:t>ℓ</m:t>
                                            </m:r>
                                          </m:e>
                                        </m:d>
                                      </m:sup>
                                    </m:sSubSup>
                                  </m:e>
                                </m:d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,</m:t>
                                        </m:r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𝑗</m:t>
                                        </m:r>
                                      </m:sub>
                                      <m:sup>
                                        <m:d>
                                          <m:dPr>
                                            <m:ctrlPr>
                                              <a:rPr lang="en-US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charset="0"/>
                                              </a:rPr>
                                              <m:t>ℓ</m:t>
                                            </m:r>
                                          </m:e>
                                        </m:d>
                                      </m:sup>
                                    </m:sSubSup>
                                  </m:e>
                                </m:d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nary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</a:p>
              <a:p>
                <a:pPr lvl="1"/>
                <a:r>
                  <a:rPr lang="en-US" dirty="0"/>
                  <a:t>When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bSup>
                  </m:oMath>
                </a14:m>
                <a:r>
                  <a:rPr lang="en-US" dirty="0"/>
                  <a:t> is small, approximates weight decay</a:t>
                </a:r>
              </a:p>
              <a:p>
                <a:pPr lvl="1"/>
                <a:r>
                  <a:rPr lang="en-US" dirty="0"/>
                  <a:t>When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bSup>
                  </m:oMath>
                </a14:m>
                <a:r>
                  <a:rPr lang="en-US" dirty="0"/>
                  <a:t> is large, approximates adding a constant (no impacts to gradient)</a:t>
                </a:r>
              </a:p>
              <a:p>
                <a:pPr lvl="1"/>
                <a:r>
                  <a:rPr lang="en-US" dirty="0"/>
                  <a:t>“Decaying” more on smaller weights (i.e., eliminating small weights)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3"/>
                <a:stretch>
                  <a:fillRect l="-1086" t="-20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ounded Rectangle 3"/>
          <p:cNvSpPr/>
          <p:nvPr/>
        </p:nvSpPr>
        <p:spPr>
          <a:xfrm>
            <a:off x="1236134" y="2489200"/>
            <a:ext cx="321733" cy="37253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1236134" y="3969278"/>
            <a:ext cx="321733" cy="37253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586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Early Stopping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Consider gradient descent (GD)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TW" dirty="0"/>
                  <a:t>: the set of hypothesis GD can reach at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𝑡</m:t>
                    </m:r>
                    <m:r>
                      <a:rPr lang="en-US" altLang="zh-TW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=1</m:t>
                    </m:r>
                  </m:oMath>
                </a14:m>
                <a:endParaRPr lang="en-US" altLang="zh-TW" b="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m:rPr>
                        <m:nor/>
                      </m:rPr>
                      <a:rPr lang="en-US" altLang="zh-TW" dirty="0"/>
                      <m:t>: </m:t>
                    </m:r>
                    <m:r>
                      <m:rPr>
                        <m:nor/>
                      </m:rPr>
                      <a:rPr lang="en-US" altLang="zh-TW" dirty="0"/>
                      <m:t>the</m:t>
                    </m:r>
                    <m:r>
                      <m:rPr>
                        <m:nor/>
                      </m:rPr>
                      <a:rPr lang="en-US" altLang="zh-TW" dirty="0"/>
                      <m:t> </m:t>
                    </m:r>
                    <m:r>
                      <m:rPr>
                        <m:nor/>
                      </m:rPr>
                      <a:rPr lang="en-US" altLang="zh-TW" dirty="0"/>
                      <m:t>set</m:t>
                    </m:r>
                    <m:r>
                      <m:rPr>
                        <m:nor/>
                      </m:rPr>
                      <a:rPr lang="en-US" altLang="zh-TW" dirty="0"/>
                      <m:t> </m:t>
                    </m:r>
                    <m:r>
                      <m:rPr>
                        <m:nor/>
                      </m:rPr>
                      <a:rPr lang="en-US" altLang="zh-TW" dirty="0"/>
                      <m:t>of</m:t>
                    </m:r>
                    <m:r>
                      <m:rPr>
                        <m:nor/>
                      </m:rPr>
                      <a:rPr lang="en-US" altLang="zh-TW" dirty="0"/>
                      <m:t> </m:t>
                    </m:r>
                    <m:r>
                      <m:rPr>
                        <m:nor/>
                      </m:rPr>
                      <a:rPr lang="en-US" altLang="zh-TW" dirty="0"/>
                      <m:t>hypothesis</m:t>
                    </m:r>
                    <m:r>
                      <m:rPr>
                        <m:nor/>
                      </m:rPr>
                      <a:rPr lang="en-US" altLang="zh-TW" dirty="0"/>
                      <m:t> </m:t>
                    </m:r>
                    <m:r>
                      <m:rPr>
                        <m:nor/>
                      </m:rPr>
                      <a:rPr lang="en-US" altLang="zh-TW" dirty="0"/>
                      <m:t>GD</m:t>
                    </m:r>
                    <m:r>
                      <m:rPr>
                        <m:nor/>
                      </m:rPr>
                      <a:rPr lang="en-US" altLang="zh-TW" dirty="0"/>
                      <m:t> </m:t>
                    </m:r>
                    <m:r>
                      <m:rPr>
                        <m:nor/>
                      </m:rPr>
                      <a:rPr lang="en-US" altLang="zh-TW" dirty="0"/>
                      <m:t>can</m:t>
                    </m:r>
                    <m:r>
                      <m:rPr>
                        <m:nor/>
                      </m:rPr>
                      <a:rPr lang="en-US" altLang="zh-TW" dirty="0"/>
                      <m:t> </m:t>
                    </m:r>
                    <m:r>
                      <m:rPr>
                        <m:nor/>
                      </m:rPr>
                      <a:rPr lang="en-US" altLang="zh-TW" dirty="0"/>
                      <m:t>reach</m:t>
                    </m:r>
                    <m:r>
                      <m:rPr>
                        <m:nor/>
                      </m:rPr>
                      <a:rPr lang="en-US" altLang="zh-TW" dirty="0"/>
                      <m:t> </m:t>
                    </m:r>
                    <m:r>
                      <m:rPr>
                        <m:nor/>
                      </m:rPr>
                      <a:rPr lang="en-US" altLang="zh-TW" dirty="0"/>
                      <m:t>at</m:t>
                    </m:r>
                    <m:r>
                      <m:rPr>
                        <m:nor/>
                      </m:rPr>
                      <a:rPr lang="en-US" altLang="zh-TW" dirty="0"/>
                      <m:t> </m:t>
                    </m:r>
                    <m:r>
                      <a:rPr lang="en-US" altLang="zh-TW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𝑡</m:t>
                    </m:r>
                    <m:r>
                      <a:rPr lang="en-US" altLang="zh-TW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=2</m:t>
                    </m:r>
                  </m:oMath>
                </a14:m>
                <a:endParaRPr lang="en-US" altLang="zh-TW" b="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accent1"/>
                    </a:solidFill>
                  </a:rPr>
                  <a:t>…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⊆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⊆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⊆…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4250" y="365125"/>
            <a:ext cx="1528496" cy="177588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7014" y="2501371"/>
            <a:ext cx="2068064" cy="199178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6844" y="4853517"/>
            <a:ext cx="1963307" cy="169968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6002" y="3969472"/>
            <a:ext cx="3538328" cy="2835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69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Early Stopping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Stopping gradient descent early is a regularization method</a:t>
                </a:r>
              </a:p>
              <a:p>
                <a:pPr lvl="1"/>
                <a:r>
                  <a:rPr lang="en-US" dirty="0">
                    <a:solidFill>
                      <a:schemeClr val="accent2"/>
                    </a:solidFill>
                  </a:rPr>
                  <a:t>Constrain</a:t>
                </a:r>
                <a:r>
                  <a:rPr lang="en-US" dirty="0"/>
                  <a:t> the hypothesis set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How to find the optimal stopping point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?</a:t>
                </a:r>
              </a:p>
              <a:p>
                <a:pPr lvl="1"/>
                <a:r>
                  <a:rPr lang="en-US" dirty="0"/>
                  <a:t>Using validation is a common approach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1400" y="4001294"/>
            <a:ext cx="3728594" cy="284182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9735" y="4001294"/>
            <a:ext cx="3420532" cy="2741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264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Dropout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1116733" cy="4812242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Neural networks is very expressive (low bias, potentially high variance)</a:t>
                </a:r>
              </a:p>
              <a:p>
                <a:r>
                  <a:rPr lang="en-US" dirty="0"/>
                  <a:t>Dropout</a:t>
                </a:r>
              </a:p>
              <a:p>
                <a:pPr lvl="1"/>
                <a:r>
                  <a:rPr lang="en-US" dirty="0"/>
                  <a:t>Randomly </a:t>
                </a:r>
                <a:r>
                  <a:rPr lang="en-US" dirty="0">
                    <a:solidFill>
                      <a:srgbClr val="C00000"/>
                    </a:solidFill>
                  </a:rPr>
                  <a:t>drop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𝑝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dirty="0"/>
                  <a:t>portion of the weights during training</a:t>
                </a:r>
              </a:p>
              <a:p>
                <a:pPr lvl="1"/>
                <a:endParaRPr lang="en-US" dirty="0">
                  <a:solidFill>
                    <a:srgbClr val="C00000"/>
                  </a:solidFill>
                </a:endParaRPr>
              </a:p>
              <a:p>
                <a:pPr lvl="1"/>
                <a:endParaRPr lang="en-US" dirty="0">
                  <a:solidFill>
                    <a:srgbClr val="C00000"/>
                  </a:solidFill>
                </a:endParaRPr>
              </a:p>
              <a:p>
                <a:pPr lvl="1"/>
                <a:endParaRPr lang="en-US" dirty="0">
                  <a:solidFill>
                    <a:srgbClr val="C00000"/>
                  </a:solidFill>
                </a:endParaRPr>
              </a:p>
              <a:p>
                <a:pPr lvl="1"/>
                <a:endParaRPr lang="en-US" dirty="0">
                  <a:solidFill>
                    <a:srgbClr val="C00000"/>
                  </a:solidFill>
                </a:endParaRPr>
              </a:p>
              <a:p>
                <a:pPr lvl="1"/>
                <a:endParaRPr lang="en-US" dirty="0">
                  <a:solidFill>
                    <a:srgbClr val="C00000"/>
                  </a:solidFill>
                </a:endParaRPr>
              </a:p>
              <a:p>
                <a:pPr lvl="1"/>
                <a:endParaRPr lang="en-US" dirty="0">
                  <a:solidFill>
                    <a:srgbClr val="C00000"/>
                  </a:solidFill>
                </a:endParaRPr>
              </a:p>
              <a:p>
                <a:pPr lvl="1"/>
                <a:r>
                  <a:rPr lang="en-US" dirty="0"/>
                  <a:t>Learn many models with dropout</a:t>
                </a:r>
              </a:p>
              <a:p>
                <a:pPr lvl="1"/>
                <a:r>
                  <a:rPr lang="en-US" dirty="0">
                    <a:solidFill>
                      <a:srgbClr val="C00000"/>
                    </a:solidFill>
                  </a:rPr>
                  <a:t>Average </a:t>
                </a:r>
                <a:r>
                  <a:rPr lang="en-US" dirty="0"/>
                  <a:t>them during prediction (reduce weights by a ratio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𝑝</m:t>
                    </m:r>
                  </m:oMath>
                </a14:m>
                <a:r>
                  <a:rPr lang="en-US" dirty="0"/>
                  <a:t>)</a:t>
                </a:r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1116733" cy="4812242"/>
              </a:xfrm>
              <a:blipFill rotWithShape="0">
                <a:blip r:embed="rId2"/>
                <a:stretch>
                  <a:fillRect l="-932" t="-20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7431" y="3167329"/>
            <a:ext cx="1990242" cy="211587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167329"/>
            <a:ext cx="2044478" cy="2115872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>
            <a:off x="4673600" y="4231746"/>
            <a:ext cx="11345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1386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Nontraditional Method to </a:t>
            </a:r>
            <a:r>
              <a:rPr lang="en-US"/>
              <a:t>Avoid Overfitting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11032067" cy="5286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What’s the cause of overfitting?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Fitting the </a:t>
                </a:r>
                <a:r>
                  <a:rPr lang="en-US" dirty="0">
                    <a:solidFill>
                      <a:srgbClr val="C00000"/>
                    </a:solidFill>
                  </a:rPr>
                  <a:t>noise</a:t>
                </a:r>
                <a:r>
                  <a:rPr lang="en-US" dirty="0"/>
                  <a:t> instead of the target</a:t>
                </a:r>
              </a:p>
              <a:p>
                <a:r>
                  <a:rPr lang="en-US" dirty="0"/>
                  <a:t>Regularization: Constrain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𝐻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so it’s not that powerful to fit noise</a:t>
                </a:r>
              </a:p>
              <a:p>
                <a:r>
                  <a:rPr lang="en-US" dirty="0"/>
                  <a:t>How about </a:t>
                </a:r>
                <a:r>
                  <a:rPr lang="en-US" dirty="0">
                    <a:solidFill>
                      <a:srgbClr val="C00000"/>
                    </a:solidFill>
                  </a:rPr>
                  <a:t>adding noises </a:t>
                </a:r>
                <a:r>
                  <a:rPr lang="en-US" dirty="0"/>
                  <a:t>to data?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11032067" cy="5286375"/>
              </a:xfrm>
              <a:blipFill rotWithShape="0">
                <a:blip r:embed="rId2"/>
                <a:stretch>
                  <a:fillRect l="-939" t="-18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FADF10FE-68C6-F14D-9F2D-F6F95D3829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9140" y="2208064"/>
            <a:ext cx="3839344" cy="279418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FA5C726-FE78-C541-A591-96FDF97F5E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2983" y="2208064"/>
            <a:ext cx="3850009" cy="2719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841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Noises as Regularization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4576235" y="4159251"/>
            <a:ext cx="128269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Content Placeholder 1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441" y="2992438"/>
            <a:ext cx="3113650" cy="2333626"/>
          </a:xfr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9078" y="2319867"/>
            <a:ext cx="4910186" cy="3678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424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Initialization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03447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1201400" cy="1325563"/>
          </a:xfrm>
        </p:spPr>
        <p:txBody>
          <a:bodyPr/>
          <a:lstStyle/>
          <a:p>
            <a:r>
              <a:rPr lang="en-US" dirty="0"/>
              <a:t>Error is Nonconvex in Neural Networks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2533" y="2254069"/>
            <a:ext cx="6908800" cy="392289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We mostly adopt gradient-descent-style algorithms for optimization.</a:t>
            </a:r>
          </a:p>
          <a:p>
            <a:endParaRPr lang="en-US" dirty="0"/>
          </a:p>
          <a:p>
            <a:r>
              <a:rPr lang="en-US" dirty="0"/>
              <a:t>No guarantee to converge to global optimal.</a:t>
            </a:r>
          </a:p>
          <a:p>
            <a:endParaRPr lang="en-US" dirty="0"/>
          </a:p>
          <a:p>
            <a:r>
              <a:rPr lang="en-US" dirty="0"/>
              <a:t>Need to run it many times.</a:t>
            </a:r>
          </a:p>
          <a:p>
            <a:endParaRPr lang="en-US" dirty="0"/>
          </a:p>
          <a:p>
            <a:r>
              <a:rPr lang="en-US" dirty="0"/>
              <a:t>Initialization matters!</a:t>
            </a:r>
          </a:p>
        </p:txBody>
      </p:sp>
      <p:pic>
        <p:nvPicPr>
          <p:cNvPr id="2050" name="Picture 2" descr="ntro to optimization in deep learning: Gradient Descen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998" y="2254070"/>
            <a:ext cx="4690533" cy="3494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5347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81297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Vanishing Gradient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5167842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Backpropagation</a:t>
                </a: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bg-BG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𝑊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num>
                      <m:den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𝑗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ℓ</m:t>
                                </m:r>
                              </m:e>
                            </m:d>
                          </m:sup>
                        </m:sSubSup>
                      </m:den>
                    </m:f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𝛿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bSup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(ℓ−1)</m:t>
                        </m:r>
                      </m:sup>
                    </m:sSubSup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𝛿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bSup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𝜃</m:t>
                        </m:r>
                      </m:e>
                      <m:sup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𝑗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ℓ</m:t>
                                </m:r>
                              </m:e>
                            </m:d>
                          </m:sup>
                        </m:sSubSup>
                      </m:e>
                    </m:d>
                    <m:nary>
                      <m:naryPr>
                        <m:chr m:val="∑"/>
                        <m:limLoc m:val="subSup"/>
                        <m:ctrlPr>
                          <a:rPr lang="is-I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𝑘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(ℓ+1)</m:t>
                            </m:r>
                          </m:sup>
                        </m:sSup>
                      </m:sup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(ℓ+1)</m:t>
                            </m:r>
                          </m:sup>
                        </m:sSubSup>
                        <m:sSubSup>
                          <m:sSub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𝑗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(ℓ+1)</m:t>
                            </m:r>
                          </m:sup>
                        </m:sSubSup>
                      </m:e>
                    </m:nary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 </a:t>
                </a: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dirty="0"/>
                  <a:t>If we use activation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𝜃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𝑠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tanh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𝑠</m:t>
                            </m:r>
                          </m:e>
                        </m:d>
                      </m:e>
                    </m:func>
                  </m:oMath>
                </a14:m>
                <a:endParaRPr lang="en-US" b="0" i="1" dirty="0">
                  <a:latin typeface="Cambria Math" charset="0"/>
                </a:endParaRP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𝜃</m:t>
                        </m:r>
                      </m:e>
                      <m:sup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𝑠</m:t>
                        </m:r>
                      </m:e>
                    </m:d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=1−</m:t>
                    </m:r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𝜃</m:t>
                    </m:r>
                    <m:sSup>
                      <m:sSup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𝑠</m:t>
                            </m:r>
                          </m:e>
                        </m:d>
                      </m:e>
                      <m:sup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&lt;1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dirty="0"/>
                  <a:t>In deep learning with a lot of layers, </a:t>
                </a:r>
              </a:p>
              <a:p>
                <a:pPr lvl="1"/>
                <a:r>
                  <a:rPr lang="en-US" dirty="0"/>
                  <a:t>the gradient might vanish</a:t>
                </a:r>
              </a:p>
              <a:p>
                <a:pPr lvl="1"/>
                <a:r>
                  <a:rPr lang="en-US" dirty="0"/>
                  <a:t>hard to update the early layers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5167842"/>
              </a:xfrm>
              <a:blipFill>
                <a:blip r:embed="rId2"/>
                <a:stretch>
                  <a:fillRect l="-1086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98" name="Picture 2" descr="ANH function definition and online calculato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7867" y="4216400"/>
            <a:ext cx="24384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My attempt to understand the backpropagation algorithm for training neural  networks">
            <a:extLst>
              <a:ext uri="{FF2B5EF4-FFF2-40B4-BE49-F238E27FC236}">
                <a16:creationId xmlns:a16="http://schemas.microsoft.com/office/drawing/2014/main" id="{8DB856C4-E53D-2D42-844B-3480DB5622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0160" y="1936015"/>
            <a:ext cx="3604167" cy="1956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5070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Vanishing Gradient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5167842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𝛿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bSup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𝜃</m:t>
                        </m:r>
                      </m:e>
                      <m:sup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𝑗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ℓ</m:t>
                                </m:r>
                              </m:e>
                            </m:d>
                          </m:sup>
                        </m:sSubSup>
                      </m:e>
                    </m:d>
                    <m:nary>
                      <m:naryPr>
                        <m:chr m:val="∑"/>
                        <m:limLoc m:val="subSup"/>
                        <m:ctrlPr>
                          <a:rPr lang="is-I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𝑘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sSup>
                          <m:sSup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(ℓ+1)</m:t>
                            </m:r>
                          </m:sup>
                        </m:sSup>
                      </m:sup>
                      <m:e>
                        <m:sSubSup>
                          <m:sSubSup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(ℓ+1)</m:t>
                            </m:r>
                          </m:sup>
                        </m:sSubSup>
                        <m:sSubSup>
                          <m:sSubSup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𝑗</m:t>
                            </m:r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(ℓ+1)</m:t>
                            </m:r>
                          </m:sup>
                        </m:sSubSup>
                      </m:e>
                    </m:nary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 </a:t>
                </a: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There is also a corresponding “exploding gradient problem”</a:t>
                </a:r>
              </a:p>
              <a:p>
                <a:endParaRPr lang="en-US" dirty="0"/>
              </a:p>
              <a:p>
                <a:r>
                  <a:rPr lang="en-US" dirty="0"/>
                  <a:t>What can we do</a:t>
                </a:r>
              </a:p>
              <a:p>
                <a:pPr lvl="1"/>
                <a:r>
                  <a:rPr lang="en-US" dirty="0"/>
                  <a:t>Choose more suitable activation functions</a:t>
                </a:r>
              </a:p>
              <a:p>
                <a:pPr lvl="2"/>
                <a:r>
                  <a:rPr lang="en-US" dirty="0"/>
                  <a:t>One common choice is Rectified Linear Unit (</a:t>
                </a:r>
                <a:r>
                  <a:rPr lang="en-US" dirty="0" err="1"/>
                  <a:t>ReLU</a:t>
                </a:r>
                <a:r>
                  <a:rPr lang="en-US" dirty="0"/>
                  <a:t>) and its variant</a:t>
                </a:r>
              </a:p>
              <a:p>
                <a:pPr lvl="3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𝜃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𝑠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max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⁡(0,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𝑠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sz="1200" dirty="0"/>
              </a:p>
              <a:p>
                <a:pPr lvl="1"/>
                <a:endParaRPr lang="en-US" sz="1200" dirty="0"/>
              </a:p>
              <a:p>
                <a:pPr lvl="1"/>
                <a:r>
                  <a:rPr lang="en-US" dirty="0"/>
                  <a:t>Choose better </a:t>
                </a:r>
                <a:r>
                  <a:rPr lang="en-US" dirty="0">
                    <a:solidFill>
                      <a:srgbClr val="C00000"/>
                    </a:solidFill>
                  </a:rPr>
                  <a:t>initialization</a:t>
                </a:r>
              </a:p>
              <a:p>
                <a:pPr lvl="2"/>
                <a:r>
                  <a:rPr lang="en-US" dirty="0"/>
                  <a:t>Many approaches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5167842"/>
              </a:xfrm>
              <a:blipFill>
                <a:blip r:embed="rId2"/>
                <a:stretch>
                  <a:fillRect l="-1086" t="-102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22" name="Picture 2" descr="ine Plot of Rectified Linear Activation for Negative and Positive Input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1510" y="5096932"/>
            <a:ext cx="1941691" cy="1456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8835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8F98D-6611-AC45-A39A-2DD13B5EB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Weight Initialization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239C40-6730-4844-AA04-3DC18DAFD6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773937" cy="4351338"/>
          </a:xfrm>
        </p:spPr>
        <p:txBody>
          <a:bodyPr>
            <a:normAutofit/>
          </a:bodyPr>
          <a:lstStyle/>
          <a:p>
            <a:r>
              <a:rPr lang="en-US" dirty="0"/>
              <a:t>Initializing weights to 0 is a bad idea</a:t>
            </a:r>
          </a:p>
          <a:p>
            <a:pPr lvl="1"/>
            <a:r>
              <a:rPr lang="en-US" dirty="0"/>
              <a:t>Q5 of HW1</a:t>
            </a:r>
          </a:p>
          <a:p>
            <a:pPr lvl="1"/>
            <a:endParaRPr lang="en-US" dirty="0"/>
          </a:p>
          <a:p>
            <a:r>
              <a:rPr lang="en-US" dirty="0"/>
              <a:t>Randomly Initializing weights to regions so that vanishing/exploding gradients are less likely to happen</a:t>
            </a:r>
          </a:p>
          <a:p>
            <a:pPr lvl="1"/>
            <a:r>
              <a:rPr lang="en-US" dirty="0"/>
              <a:t>Activation-function dependent</a:t>
            </a:r>
          </a:p>
          <a:p>
            <a:pPr lvl="2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e.g., Xavier initialization for tanh</a:t>
            </a:r>
          </a:p>
          <a:p>
            <a:pPr lvl="2"/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dirty="0"/>
              <a:t>Learning the initialization</a:t>
            </a:r>
          </a:p>
          <a:p>
            <a:pPr lvl="1"/>
            <a:r>
              <a:rPr lang="en-US" dirty="0"/>
              <a:t>E.g., autoencoder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9568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Hard to initialize the entire network well.</a:t>
            </a:r>
          </a:p>
          <a:p>
            <a:r>
              <a:rPr lang="en-US" dirty="0"/>
              <a:t>Intuition: Initialize the weights </a:t>
            </a:r>
            <a:r>
              <a:rPr lang="en-US" dirty="0">
                <a:solidFill>
                  <a:srgbClr val="C00000"/>
                </a:solidFill>
              </a:rPr>
              <a:t>layer by layer </a:t>
            </a:r>
            <a:r>
              <a:rPr lang="en-US" dirty="0"/>
              <a:t>such that each layer </a:t>
            </a:r>
            <a:r>
              <a:rPr lang="en-US" dirty="0">
                <a:solidFill>
                  <a:srgbClr val="C00000"/>
                </a:solidFill>
              </a:rPr>
              <a:t>preserves</a:t>
            </a:r>
            <a:r>
              <a:rPr lang="en-US" dirty="0"/>
              <a:t> the properties of the previous layer.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3333" y="3455880"/>
            <a:ext cx="5893103" cy="3126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113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Autoencoder</a:t>
            </a:r>
            <a:endParaRPr lang="en-US" dirty="0"/>
          </a:p>
        </p:txBody>
      </p:sp>
      <p:pic>
        <p:nvPicPr>
          <p:cNvPr id="6146" name="Picture 2" descr="hotos - Le Mans School of AI (Le Mans) | Meetu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3566" y="1577839"/>
            <a:ext cx="9304866" cy="3878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3196165" y="5163105"/>
            <a:ext cx="57996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Unsupervised learning!</a:t>
            </a:r>
          </a:p>
        </p:txBody>
      </p:sp>
      <p:sp>
        <p:nvSpPr>
          <p:cNvPr id="5" name="Rectangle 4"/>
          <p:cNvSpPr/>
          <p:nvPr/>
        </p:nvSpPr>
        <p:spPr>
          <a:xfrm>
            <a:off x="2095500" y="6488668"/>
            <a:ext cx="86529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https://www.meetup.com/Le-Mans-School-of-AI/photos/29159837/477498782/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9265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Perceptron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7046626" cy="4351338"/>
              </a:xfrm>
            </p:spPr>
            <p:txBody>
              <a:bodyPr/>
              <a:lstStyle/>
              <a:p>
                <a:r>
                  <a:rPr lang="en-US" dirty="0"/>
                  <a:t>A hypothesis in Perceptron</a:t>
                </a: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accent1"/>
                    </a:solidFill>
                  </a:rPr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h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𝑠𝑖𝑔𝑛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  <a:p>
                <a:r>
                  <a:rPr lang="en-US" dirty="0"/>
                  <a:t>Graphical representation of Perceptron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7046626" cy="4351338"/>
              </a:xfrm>
              <a:blipFill rotWithShape="0">
                <a:blip r:embed="rId2"/>
                <a:stretch>
                  <a:fillRect l="-1558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7375162" y="4309170"/>
            <a:ext cx="49367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Inspired by </a:t>
            </a:r>
            <a:r>
              <a:rPr lang="en-US" sz="2400" dirty="0">
                <a:solidFill>
                  <a:schemeClr val="accent1"/>
                </a:solidFill>
              </a:rPr>
              <a:t>neurons</a:t>
            </a:r>
            <a:r>
              <a:rPr lang="en-US" sz="2400" dirty="0"/>
              <a:t>:</a:t>
            </a:r>
          </a:p>
          <a:p>
            <a:r>
              <a:rPr lang="en-US" sz="2400" dirty="0"/>
              <a:t>The output signal is triggered when the weighted combination of the inputs is larger than some threshold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7743" y="4053232"/>
            <a:ext cx="4168257" cy="253177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E7D84197-F02D-9645-8D66-89140710F118}"/>
                  </a:ext>
                </a:extLst>
              </p:cNvPr>
              <p:cNvSpPr/>
              <p:nvPr/>
            </p:nvSpPr>
            <p:spPr>
              <a:xfrm>
                <a:off x="7759413" y="1690688"/>
                <a:ext cx="4168257" cy="2034988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285750" indent="-285750">
                  <a:buFont typeface="Arial" charset="0"/>
                  <a:buChar char="•"/>
                </a:pPr>
                <a:r>
                  <a:rPr lang="en-US" sz="2400" b="0" dirty="0">
                    <a:solidFill>
                      <a:schemeClr val="tx1"/>
                    </a:solidFill>
                  </a:rPr>
                  <a:t>Notations</a:t>
                </a:r>
              </a:p>
              <a:p>
                <a:pPr marL="742950" lvl="1" indent="-285750">
                  <a:buFont typeface="Arial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sz="2400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ctrlP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24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𝑑</m:t>
                            </m:r>
                          </m:sub>
                        </m:sSub>
                      </m:e>
                    </m:d>
                  </m:oMath>
                </a14:m>
                <a:endParaRPr lang="en-US" sz="2400" b="0" dirty="0">
                  <a:solidFill>
                    <a:schemeClr val="accent1"/>
                  </a:solidFill>
                </a:endParaRPr>
              </a:p>
              <a:p>
                <a:pPr marL="742950" lvl="1" indent="-285750">
                  <a:buFont typeface="Arial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𝑑</m:t>
                            </m:r>
                          </m:sub>
                        </m:sSub>
                      </m:e>
                    </m:d>
                  </m:oMath>
                </a14:m>
                <a:endParaRPr lang="en-US" sz="2400" b="0" dirty="0">
                  <a:solidFill>
                    <a:schemeClr val="accent1"/>
                  </a:solidFill>
                </a:endParaRPr>
              </a:p>
              <a:p>
                <a:pPr marL="742950" lvl="1" indent="-285750">
                  <a:buFont typeface="Arial" charset="0"/>
                  <a:buChar char="•"/>
                </a:pPr>
                <a:r>
                  <a:rPr lang="en-US" sz="2400" dirty="0"/>
                  <a:t>Linear separator </a:t>
                </a:r>
                <a:br>
                  <a:rPr lang="en-US" sz="2400" b="0" i="1" dirty="0">
                    <a:solidFill>
                      <a:schemeClr val="accent1"/>
                    </a:solidFill>
                    <a:latin typeface="Cambria Math" charset="0"/>
                  </a:rPr>
                </a:b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h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𝑠𝑖𝑔𝑛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E7D84197-F02D-9645-8D66-89140710F1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9413" y="1690688"/>
                <a:ext cx="4168257" cy="2034988"/>
              </a:xfrm>
              <a:prstGeom prst="roundRect">
                <a:avLst/>
              </a:prstGeom>
              <a:blipFill>
                <a:blip r:embed="rId4"/>
                <a:stretch>
                  <a:fillRect b="-12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03793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Logic Gates with Perceptron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40" y="2249665"/>
            <a:ext cx="3652421" cy="222246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1974" y="2321457"/>
            <a:ext cx="3669248" cy="2078879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8268852" y="2388557"/>
            <a:ext cx="4010179" cy="2080886"/>
            <a:chOff x="5758661" y="3237874"/>
            <a:chExt cx="5289089" cy="2996629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58661" y="3237874"/>
              <a:ext cx="5289089" cy="2996629"/>
            </a:xfrm>
            <a:prstGeom prst="rect">
              <a:avLst/>
            </a:prstGeom>
          </p:spPr>
        </p:pic>
        <p:sp>
          <p:nvSpPr>
            <p:cNvPr id="10" name="Rounded Rectangle 9"/>
            <p:cNvSpPr/>
            <p:nvPr/>
          </p:nvSpPr>
          <p:spPr>
            <a:xfrm>
              <a:off x="5878582" y="5246557"/>
              <a:ext cx="2021234" cy="930406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7096199" y="4810124"/>
              <a:ext cx="1158801" cy="930406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8120381" y="4789217"/>
              <a:ext cx="102869" cy="34303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7096199" y="4138342"/>
              <a:ext cx="282501" cy="34303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Rounded Rectangle 13"/>
                <p:cNvSpPr/>
                <p:nvPr/>
              </p:nvSpPr>
              <p:spPr>
                <a:xfrm>
                  <a:off x="9662084" y="4207557"/>
                  <a:ext cx="1385666" cy="958364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1200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NOT</m:t>
                        </m:r>
                        <m: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200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)</m:t>
                        </m:r>
                      </m:oMath>
                    </m:oMathPara>
                  </a14:m>
                  <a:endParaRPr lang="en-US" sz="1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4" name="Rounded Rectangle 1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62084" y="4207557"/>
                  <a:ext cx="1385666" cy="958364"/>
                </a:xfrm>
                <a:prstGeom prst="round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TextBox 14"/>
            <p:cNvSpPr txBox="1"/>
            <p:nvPr/>
          </p:nvSpPr>
          <p:spPr>
            <a:xfrm>
              <a:off x="7237449" y="3539628"/>
              <a:ext cx="364071" cy="4432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0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096199" y="4280990"/>
              <a:ext cx="435954" cy="4432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-1</a:t>
              </a: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1538260" y="5866976"/>
            <a:ext cx="93966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Impossible to implement XOR using a single perceptron</a:t>
            </a:r>
          </a:p>
        </p:txBody>
      </p:sp>
    </p:spTree>
    <p:extLst>
      <p:ext uri="{BB962C8B-B14F-4D97-AF65-F5344CB8AC3E}">
        <p14:creationId xmlns:p14="http://schemas.microsoft.com/office/powerpoint/2010/main" val="1660251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Multi-Layer Perceptron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91800" cy="535241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XOR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charset="0"/>
                      </a:rPr>
                      <m:t>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sz="200" dirty="0"/>
              </a:p>
              <a:p>
                <a:r>
                  <a:rPr lang="en-US" dirty="0"/>
                  <a:t>Note: you are asked to create a neural network with one hidden layer that implements </a:t>
                </a:r>
                <a:r>
                  <a:rPr lang="en-US" dirty="0">
                    <a:solidFill>
                      <a:schemeClr val="accent1"/>
                    </a:solidFill>
                  </a:rPr>
                  <a:t>XOR(AND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)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) </a:t>
                </a:r>
                <a:r>
                  <a:rPr lang="en-US" dirty="0"/>
                  <a:t>in HW5</a:t>
                </a:r>
              </a:p>
              <a:p>
                <a:r>
                  <a:rPr lang="en-US" dirty="0"/>
                  <a:t>Hint: Try to operate the Boolean algebra first </a:t>
                </a:r>
                <a:r>
                  <a:rPr lang="en-US" sz="2000" dirty="0">
                    <a:solidFill>
                      <a:schemeClr val="bg1">
                        <a:lumMod val="65000"/>
                      </a:schemeClr>
                    </a:solidFill>
                  </a:rPr>
                  <a:t>(e.g., applying De Morgan's laws)</a:t>
                </a:r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lvl="1"/>
                <a:r>
                  <a:rPr lang="en-US" dirty="0"/>
                  <a:t>Using </a:t>
                </a:r>
                <a:r>
                  <a:rPr lang="en-US" dirty="0">
                    <a:solidFill>
                      <a:srgbClr val="FF0000"/>
                    </a:solidFill>
                  </a:rPr>
                  <a:t>sign</a:t>
                </a:r>
                <a:r>
                  <a:rPr lang="en-US" dirty="0"/>
                  <a:t> as the activation function would make sense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91800" cy="5352415"/>
              </a:xfrm>
              <a:blipFill>
                <a:blip r:embed="rId3"/>
                <a:stretch>
                  <a:fillRect l="-1078" t="-1896" r="-1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6707" y="2490221"/>
            <a:ext cx="5048800" cy="233568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/>
              <p:cNvSpPr/>
              <p:nvPr/>
            </p:nvSpPr>
            <p:spPr>
              <a:xfrm>
                <a:off x="6710321" y="3287725"/>
                <a:ext cx="1639555" cy="740678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000" b="0" i="0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XOR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,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0321" y="3287725"/>
                <a:ext cx="1639555" cy="740678"/>
              </a:xfrm>
              <a:prstGeom prst="round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/>
              <p:cNvSpPr/>
              <p:nvPr/>
            </p:nvSpPr>
            <p:spPr>
              <a:xfrm>
                <a:off x="2118256" y="3491385"/>
                <a:ext cx="447542" cy="41253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Oval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8256" y="3491385"/>
                <a:ext cx="447542" cy="412530"/>
              </a:xfrm>
              <a:prstGeom prst="ellipse">
                <a:avLst/>
              </a:prstGeom>
              <a:blipFill rotWithShape="0"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/>
              <p:cNvSpPr/>
              <p:nvPr/>
            </p:nvSpPr>
            <p:spPr>
              <a:xfrm>
                <a:off x="2118256" y="4295566"/>
                <a:ext cx="447542" cy="41253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Oval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8256" y="4295566"/>
                <a:ext cx="447542" cy="412530"/>
              </a:xfrm>
              <a:prstGeom prst="ellipse">
                <a:avLst/>
              </a:prstGeom>
              <a:blipFill rotWithShape="0"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23877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Universal Approximation Theorem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1170920" cy="4351338"/>
              </a:xfrm>
            </p:spPr>
            <p:txBody>
              <a:bodyPr/>
              <a:lstStyle/>
              <a:p>
                <a:r>
                  <a:rPr lang="en-US" dirty="0"/>
                  <a:t>A feed-forward network with </a:t>
                </a:r>
                <a:r>
                  <a:rPr lang="en-US" dirty="0">
                    <a:solidFill>
                      <a:srgbClr val="C00000"/>
                    </a:solidFill>
                  </a:rPr>
                  <a:t>a single hidden layer </a:t>
                </a:r>
                <a:r>
                  <a:rPr lang="en-US" dirty="0"/>
                  <a:t>containing a finite number of neurons can approximate continuous functions on compact subsets of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, under mild assumptions on the </a:t>
                </a:r>
                <a:r>
                  <a:rPr lang="en-US" dirty="0">
                    <a:solidFill>
                      <a:srgbClr val="C00000"/>
                    </a:solidFill>
                  </a:rPr>
                  <a:t>activation function. </a:t>
                </a:r>
              </a:p>
              <a:p>
                <a:pPr lvl="1"/>
                <a:endParaRPr lang="en-US" dirty="0">
                  <a:solidFill>
                    <a:srgbClr val="C00000"/>
                  </a:solidFill>
                </a:endParaRPr>
              </a:p>
              <a:p>
                <a:r>
                  <a:rPr lang="en-US" dirty="0"/>
                  <a:t>Single-hidden-layer MLP can </a:t>
                </a:r>
                <a:r>
                  <a:rPr lang="en-US" dirty="0">
                    <a:solidFill>
                      <a:srgbClr val="C00000"/>
                    </a:solidFill>
                  </a:rPr>
                  <a:t>approximate ANY continuous target function</a:t>
                </a:r>
                <a:r>
                  <a:rPr lang="en-US" dirty="0"/>
                  <a:t>!</a:t>
                </a:r>
              </a:p>
              <a:p>
                <a:endParaRPr lang="en-US" dirty="0"/>
              </a:p>
              <a:p>
                <a:r>
                  <a:rPr lang="en-US" dirty="0"/>
                  <a:t>What about overfitting?</a:t>
                </a:r>
              </a:p>
              <a:p>
                <a:pPr lvl="1"/>
                <a:r>
                  <a:rPr lang="en-US" dirty="0"/>
                  <a:t>We’ll discuss regularization methods later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1170920" cy="4351338"/>
              </a:xfrm>
              <a:blipFill>
                <a:blip r:embed="rId3"/>
                <a:stretch>
                  <a:fillRect l="-1023" t="-2326" r="-6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93760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56809</TotalTime>
  <Words>2344</Words>
  <Application>Microsoft Macintosh PowerPoint</Application>
  <PresentationFormat>Widescreen</PresentationFormat>
  <Paragraphs>419</Paragraphs>
  <Slides>54</Slides>
  <Notes>23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59" baseType="lpstr">
      <vt:lpstr>Arial</vt:lpstr>
      <vt:lpstr>Calibri</vt:lpstr>
      <vt:lpstr>Calibri Light</vt:lpstr>
      <vt:lpstr>Cambria Math</vt:lpstr>
      <vt:lpstr>Office Theme</vt:lpstr>
      <vt:lpstr>CSE 417T Introduction to Machine Learning</vt:lpstr>
      <vt:lpstr>Logistics</vt:lpstr>
      <vt:lpstr>Recap</vt:lpstr>
      <vt:lpstr>Support Vector Machines</vt:lpstr>
      <vt:lpstr>Neural Networks</vt:lpstr>
      <vt:lpstr>Perceptron</vt:lpstr>
      <vt:lpstr>Implementing Logic Gates with Perceptron</vt:lpstr>
      <vt:lpstr>Multi-Layer Perceptron</vt:lpstr>
      <vt:lpstr>Universal Approximation Theorem</vt:lpstr>
      <vt:lpstr>Learn MLP From Data?</vt:lpstr>
      <vt:lpstr>Neural Networks</vt:lpstr>
      <vt:lpstr>Activation Function </vt:lpstr>
      <vt:lpstr>Activation Function </vt:lpstr>
      <vt:lpstr>Today’s Lecture</vt:lpstr>
      <vt:lpstr>Goal of Today</vt:lpstr>
      <vt:lpstr>Notations of Neural Networks (NN)</vt:lpstr>
      <vt:lpstr>Notations of Neural Networks (NN)</vt:lpstr>
      <vt:lpstr>Notations of Neural Networks (NN)</vt:lpstr>
      <vt:lpstr>Notations of Neural Networks (NN)</vt:lpstr>
      <vt:lpstr>Notations of Neural Networks (NN)</vt:lpstr>
      <vt:lpstr>Short Break and Q&amp;A</vt:lpstr>
      <vt:lpstr>Given a NN hypothesis,  how do we make predictions?</vt:lpstr>
      <vt:lpstr>Forward Propagation</vt:lpstr>
      <vt:lpstr>Forward Propagation</vt:lpstr>
      <vt:lpstr>Forward Propagation</vt:lpstr>
      <vt:lpstr>How do we learn a Neural Network hypothesis from data</vt:lpstr>
      <vt:lpstr>How to Learn NN From Data?</vt:lpstr>
      <vt:lpstr>Backpropagation</vt:lpstr>
      <vt:lpstr>Quick Reminders on Dynamic Programming</vt:lpstr>
      <vt:lpstr>Compute the Gradient ∇_W e_n (W)</vt:lpstr>
      <vt:lpstr>Compute the Gradient ∇_W e_n (W)</vt:lpstr>
      <vt:lpstr>Compute δ_j^((ℓ))=(∂e_n (W))/(∂s_j^((ℓ)) )</vt:lpstr>
      <vt:lpstr>Compute δ_j^((ℓ))=(∂e_n (W))/(∂s_j^((ℓ)) )</vt:lpstr>
      <vt:lpstr>Compute δ_j^((ℓ))=(∂e_n (W))/(∂s_j^((ℓ)) )</vt:lpstr>
      <vt:lpstr>Compute δ_j^((ℓ))=(∂e_n (W))/(∂s_j^((ℓ)) )</vt:lpstr>
      <vt:lpstr>Compute δ_j^((ℓ))=(∂e_n (W))/(∂s_j^((ℓ)) )</vt:lpstr>
      <vt:lpstr>Backpropagation Algorithm</vt:lpstr>
      <vt:lpstr>Discussion</vt:lpstr>
      <vt:lpstr>Single Hidden-Layer Neural Network</vt:lpstr>
      <vt:lpstr>Neural Network is Expressive</vt:lpstr>
      <vt:lpstr>Regularization in Neural Networks</vt:lpstr>
      <vt:lpstr>Weight-Based Regularization</vt:lpstr>
      <vt:lpstr>Early Stopping</vt:lpstr>
      <vt:lpstr>Early Stopping</vt:lpstr>
      <vt:lpstr>Dropout</vt:lpstr>
      <vt:lpstr>A Nontraditional Method to Avoid Overfitting</vt:lpstr>
      <vt:lpstr>Adding Noises as Regularization</vt:lpstr>
      <vt:lpstr>Initialization</vt:lpstr>
      <vt:lpstr>Error is Nonconvex in Neural Networks</vt:lpstr>
      <vt:lpstr>Vanishing Gradient Problem</vt:lpstr>
      <vt:lpstr>Vanishing Gradient Problem</vt:lpstr>
      <vt:lpstr>Weight Initialization</vt:lpstr>
      <vt:lpstr>Initialization</vt:lpstr>
      <vt:lpstr>Autoencoder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417T Introduction to Machine Learning</dc:title>
  <dc:creator>Ho, Chien-Ju</dc:creator>
  <cp:lastModifiedBy>Microsoft Office User</cp:lastModifiedBy>
  <cp:revision>4939</cp:revision>
  <cp:lastPrinted>2020-04-14T16:23:58Z</cp:lastPrinted>
  <dcterms:created xsi:type="dcterms:W3CDTF">2017-08-24T15:35:37Z</dcterms:created>
  <dcterms:modified xsi:type="dcterms:W3CDTF">2022-11-17T20:12:03Z</dcterms:modified>
</cp:coreProperties>
</file>